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70" r:id="rId25"/>
    <p:sldId id="271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26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26605-6AEE-4093-A262-0CE7BB547A8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1D84ADF-B242-4283-820D-58FB9DED48CA}">
      <dgm:prSet phldrT="[Text]"/>
      <dgm:spPr/>
      <dgm:t>
        <a:bodyPr/>
        <a:lstStyle/>
        <a:p>
          <a:r>
            <a:rPr lang="en-GB" dirty="0"/>
            <a:t>Command Function</a:t>
          </a:r>
        </a:p>
      </dgm:t>
    </dgm:pt>
    <dgm:pt modelId="{25B15468-D715-4B38-AC3F-E1F3BD5E0C32}" type="parTrans" cxnId="{4821933D-5A13-42CC-A44F-A9C0EB50524B}">
      <dgm:prSet/>
      <dgm:spPr/>
      <dgm:t>
        <a:bodyPr/>
        <a:lstStyle/>
        <a:p>
          <a:endParaRPr lang="en-GB"/>
        </a:p>
      </dgm:t>
    </dgm:pt>
    <dgm:pt modelId="{3160FF30-5841-428A-B001-38FFB17C262F}" type="sibTrans" cxnId="{4821933D-5A13-42CC-A44F-A9C0EB50524B}">
      <dgm:prSet/>
      <dgm:spPr/>
      <dgm:t>
        <a:bodyPr/>
        <a:lstStyle/>
        <a:p>
          <a:endParaRPr lang="en-GB"/>
        </a:p>
      </dgm:t>
    </dgm:pt>
    <dgm:pt modelId="{9D68DCDA-ED02-40DA-9347-9E14C906990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Planning Function</a:t>
          </a:r>
        </a:p>
      </dgm:t>
    </dgm:pt>
    <dgm:pt modelId="{65C3E786-8BDE-495A-9EAD-DB0A7A11F384}" type="parTrans" cxnId="{ABDBF9A4-2C7C-4B4A-8E34-6114EF0BF010}">
      <dgm:prSet/>
      <dgm:spPr/>
      <dgm:t>
        <a:bodyPr/>
        <a:lstStyle/>
        <a:p>
          <a:endParaRPr lang="en-GB"/>
        </a:p>
      </dgm:t>
    </dgm:pt>
    <dgm:pt modelId="{4B27F085-510B-4DF3-AEC8-9962BA015EBE}" type="sibTrans" cxnId="{ABDBF9A4-2C7C-4B4A-8E34-6114EF0BF010}">
      <dgm:prSet/>
      <dgm:spPr/>
      <dgm:t>
        <a:bodyPr/>
        <a:lstStyle/>
        <a:p>
          <a:endParaRPr lang="en-GB"/>
        </a:p>
      </dgm:t>
    </dgm:pt>
    <dgm:pt modelId="{40E653B4-973E-4089-89FB-F70127C2283B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GB" dirty="0"/>
            <a:t>Logistics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GB" dirty="0"/>
            <a:t>Function</a:t>
          </a:r>
        </a:p>
      </dgm:t>
    </dgm:pt>
    <dgm:pt modelId="{F2A5E286-0802-4D11-ACB0-868A5730A118}" type="parTrans" cxnId="{7A726B66-84DD-4312-9B9D-1C3190D1B425}">
      <dgm:prSet/>
      <dgm:spPr/>
      <dgm:t>
        <a:bodyPr/>
        <a:lstStyle/>
        <a:p>
          <a:endParaRPr lang="en-GB"/>
        </a:p>
      </dgm:t>
    </dgm:pt>
    <dgm:pt modelId="{EE01749E-1A32-4BF6-ABCE-E62BF6095AF9}" type="sibTrans" cxnId="{7A726B66-84DD-4312-9B9D-1C3190D1B425}">
      <dgm:prSet/>
      <dgm:spPr/>
      <dgm:t>
        <a:bodyPr/>
        <a:lstStyle/>
        <a:p>
          <a:endParaRPr lang="en-GB"/>
        </a:p>
      </dgm:t>
    </dgm:pt>
    <dgm:pt modelId="{E8131191-A12A-472E-823F-274D786F9126}">
      <dgm:prSet phldrT="[Text]"/>
      <dgm:spPr/>
      <dgm:t>
        <a:bodyPr/>
        <a:lstStyle/>
        <a:p>
          <a:r>
            <a:rPr lang="en-GB" dirty="0"/>
            <a:t>Finance Function</a:t>
          </a:r>
        </a:p>
      </dgm:t>
    </dgm:pt>
    <dgm:pt modelId="{3925D44F-82FE-4DBA-A13C-0512FA250244}" type="parTrans" cxnId="{A66D332C-9228-4F0E-A551-3B14A74184D2}">
      <dgm:prSet/>
      <dgm:spPr/>
      <dgm:t>
        <a:bodyPr/>
        <a:lstStyle/>
        <a:p>
          <a:endParaRPr lang="en-GB"/>
        </a:p>
      </dgm:t>
    </dgm:pt>
    <dgm:pt modelId="{31F9555D-2DDD-4C70-B186-1AACD5081AF4}" type="sibTrans" cxnId="{A66D332C-9228-4F0E-A551-3B14A74184D2}">
      <dgm:prSet/>
      <dgm:spPr/>
      <dgm:t>
        <a:bodyPr/>
        <a:lstStyle/>
        <a:p>
          <a:endParaRPr lang="en-GB"/>
        </a:p>
      </dgm:t>
    </dgm:pt>
    <dgm:pt modelId="{89E7AC53-F409-4078-9B31-8D814C4ED8F5}">
      <dgm:prSet/>
      <dgm:spPr/>
      <dgm:t>
        <a:bodyPr/>
        <a:lstStyle/>
        <a:p>
          <a:r>
            <a:rPr lang="en-GB" dirty="0"/>
            <a:t>Operations Function</a:t>
          </a:r>
        </a:p>
      </dgm:t>
    </dgm:pt>
    <dgm:pt modelId="{68F262B0-14DF-4B59-AD27-C7C67D3FEAC1}" type="parTrans" cxnId="{B1C0D7A7-C478-4721-87AC-CD3E435B94E4}">
      <dgm:prSet/>
      <dgm:spPr/>
      <dgm:t>
        <a:bodyPr/>
        <a:lstStyle/>
        <a:p>
          <a:endParaRPr lang="en-GB"/>
        </a:p>
      </dgm:t>
    </dgm:pt>
    <dgm:pt modelId="{2815BE89-0A4C-4A85-B9E7-DD9945C236CC}" type="sibTrans" cxnId="{B1C0D7A7-C478-4721-87AC-CD3E435B94E4}">
      <dgm:prSet/>
      <dgm:spPr/>
      <dgm:t>
        <a:bodyPr/>
        <a:lstStyle/>
        <a:p>
          <a:endParaRPr lang="en-GB"/>
        </a:p>
      </dgm:t>
    </dgm:pt>
    <dgm:pt modelId="{D9B9E3EB-19DD-4F11-BED9-29D8B7F665A0}">
      <dgm:prSet/>
      <dgm:spPr>
        <a:solidFill>
          <a:srgbClr val="C00000"/>
        </a:solidFill>
      </dgm:spPr>
      <dgm:t>
        <a:bodyPr/>
        <a:lstStyle/>
        <a:p>
          <a:r>
            <a:rPr lang="en-GB" dirty="0"/>
            <a:t>Data</a:t>
          </a:r>
        </a:p>
      </dgm:t>
    </dgm:pt>
    <dgm:pt modelId="{9B624B66-B2E8-4E2F-BE80-21A124911255}" type="parTrans" cxnId="{8D3180F9-DD0C-4C98-902A-778B2723D111}">
      <dgm:prSet/>
      <dgm:spPr/>
      <dgm:t>
        <a:bodyPr/>
        <a:lstStyle/>
        <a:p>
          <a:endParaRPr lang="en-GB"/>
        </a:p>
      </dgm:t>
    </dgm:pt>
    <dgm:pt modelId="{011EB83F-40A6-4D63-AB3A-E32537CA5ED7}" type="sibTrans" cxnId="{8D3180F9-DD0C-4C98-902A-778B2723D111}">
      <dgm:prSet/>
      <dgm:spPr/>
      <dgm:t>
        <a:bodyPr/>
        <a:lstStyle/>
        <a:p>
          <a:endParaRPr lang="en-GB"/>
        </a:p>
      </dgm:t>
    </dgm:pt>
    <dgm:pt modelId="{5BB37B69-BE0A-4367-908F-75049F633BAD}">
      <dgm:prSet/>
      <dgm:spPr/>
      <dgm:t>
        <a:bodyPr/>
        <a:lstStyle/>
        <a:p>
          <a:r>
            <a:rPr lang="en-GB" dirty="0"/>
            <a:t>Observation</a:t>
          </a:r>
        </a:p>
      </dgm:t>
    </dgm:pt>
    <dgm:pt modelId="{B7D0E52D-3C94-4E5A-85DA-3BED9786588B}" type="parTrans" cxnId="{80467BCB-0B07-400B-9886-B331B2517F9E}">
      <dgm:prSet/>
      <dgm:spPr/>
      <dgm:t>
        <a:bodyPr/>
        <a:lstStyle/>
        <a:p>
          <a:endParaRPr lang="en-GB"/>
        </a:p>
      </dgm:t>
    </dgm:pt>
    <dgm:pt modelId="{7C5675CD-37F2-4B99-A90C-90D8841BB5D0}" type="sibTrans" cxnId="{80467BCB-0B07-400B-9886-B331B2517F9E}">
      <dgm:prSet/>
      <dgm:spPr/>
      <dgm:t>
        <a:bodyPr/>
        <a:lstStyle/>
        <a:p>
          <a:endParaRPr lang="en-GB"/>
        </a:p>
      </dgm:t>
    </dgm:pt>
    <dgm:pt modelId="{4066761D-3CBD-4850-B2A6-4EDED30A4714}" type="pres">
      <dgm:prSet presAssocID="{EC626605-6AEE-4093-A262-0CE7BB547A8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312CD821-4910-426D-8FE4-4AD4B520D211}" type="pres">
      <dgm:prSet presAssocID="{91D84ADF-B242-4283-820D-58FB9DED48CA}" presName="hierRoot1" presStyleCnt="0">
        <dgm:presLayoutVars>
          <dgm:hierBranch val="init"/>
        </dgm:presLayoutVars>
      </dgm:prSet>
      <dgm:spPr/>
    </dgm:pt>
    <dgm:pt modelId="{8E91A6C9-CD3F-47A2-85CF-B6247E202B9F}" type="pres">
      <dgm:prSet presAssocID="{91D84ADF-B242-4283-820D-58FB9DED48CA}" presName="rootComposite1" presStyleCnt="0"/>
      <dgm:spPr/>
    </dgm:pt>
    <dgm:pt modelId="{FC1EAB21-14D6-44D5-A319-86CB0CF28264}" type="pres">
      <dgm:prSet presAssocID="{91D84ADF-B242-4283-820D-58FB9DED48C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F5D6265-0B29-4766-9991-46FD8EA9A80F}" type="pres">
      <dgm:prSet presAssocID="{91D84ADF-B242-4283-820D-58FB9DED48CA}" presName="rootConnector1" presStyleLbl="node1" presStyleIdx="0" presStyleCnt="0"/>
      <dgm:spPr/>
      <dgm:t>
        <a:bodyPr/>
        <a:lstStyle/>
        <a:p>
          <a:endParaRPr lang="en-GB"/>
        </a:p>
      </dgm:t>
    </dgm:pt>
    <dgm:pt modelId="{B2849F8A-EC8D-4FFA-A417-592C49FEC03F}" type="pres">
      <dgm:prSet presAssocID="{91D84ADF-B242-4283-820D-58FB9DED48CA}" presName="hierChild2" presStyleCnt="0"/>
      <dgm:spPr/>
    </dgm:pt>
    <dgm:pt modelId="{F47B617D-F799-4B2C-9A42-6F00F0EA1EBD}" type="pres">
      <dgm:prSet presAssocID="{65C3E786-8BDE-495A-9EAD-DB0A7A11F384}" presName="Name37" presStyleLbl="parChTrans1D2" presStyleIdx="0" presStyleCnt="4"/>
      <dgm:spPr/>
      <dgm:t>
        <a:bodyPr/>
        <a:lstStyle/>
        <a:p>
          <a:endParaRPr lang="en-GB"/>
        </a:p>
      </dgm:t>
    </dgm:pt>
    <dgm:pt modelId="{8FAC5B4C-D521-404A-B2C0-BF3906D1B6BA}" type="pres">
      <dgm:prSet presAssocID="{9D68DCDA-ED02-40DA-9347-9E14C906990A}" presName="hierRoot2" presStyleCnt="0">
        <dgm:presLayoutVars>
          <dgm:hierBranch val="init"/>
        </dgm:presLayoutVars>
      </dgm:prSet>
      <dgm:spPr/>
    </dgm:pt>
    <dgm:pt modelId="{EB74222A-F5F4-445B-8FAA-278CD10D7004}" type="pres">
      <dgm:prSet presAssocID="{9D68DCDA-ED02-40DA-9347-9E14C906990A}" presName="rootComposite" presStyleCnt="0"/>
      <dgm:spPr/>
    </dgm:pt>
    <dgm:pt modelId="{38E78953-1BA8-43E0-9357-EFF20754D8F4}" type="pres">
      <dgm:prSet presAssocID="{9D68DCDA-ED02-40DA-9347-9E14C906990A}" presName="rootText" presStyleLbl="node2" presStyleIdx="0" presStyleCnt="4" custLinFactX="33187" custLinFactNeighborX="100000" custLinFactNeighborY="187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3CF1A4E-6445-4FD6-8A98-5FD3C058A257}" type="pres">
      <dgm:prSet presAssocID="{9D68DCDA-ED02-40DA-9347-9E14C906990A}" presName="rootConnector" presStyleLbl="node2" presStyleIdx="0" presStyleCnt="4"/>
      <dgm:spPr/>
      <dgm:t>
        <a:bodyPr/>
        <a:lstStyle/>
        <a:p>
          <a:endParaRPr lang="en-GB"/>
        </a:p>
      </dgm:t>
    </dgm:pt>
    <dgm:pt modelId="{2AC4A03B-D18D-4FA1-9057-6FEB7AB91C54}" type="pres">
      <dgm:prSet presAssocID="{9D68DCDA-ED02-40DA-9347-9E14C906990A}" presName="hierChild4" presStyleCnt="0"/>
      <dgm:spPr/>
    </dgm:pt>
    <dgm:pt modelId="{EBF425D4-29A9-4094-A673-6B9106480A8B}" type="pres">
      <dgm:prSet presAssocID="{9B624B66-B2E8-4E2F-BE80-21A124911255}" presName="Name37" presStyleLbl="parChTrans1D3" presStyleIdx="0" presStyleCnt="2"/>
      <dgm:spPr/>
      <dgm:t>
        <a:bodyPr/>
        <a:lstStyle/>
        <a:p>
          <a:endParaRPr lang="en-GB"/>
        </a:p>
      </dgm:t>
    </dgm:pt>
    <dgm:pt modelId="{63FC8466-C883-4B11-A87E-45AC39956FE6}" type="pres">
      <dgm:prSet presAssocID="{D9B9E3EB-19DD-4F11-BED9-29D8B7F665A0}" presName="hierRoot2" presStyleCnt="0">
        <dgm:presLayoutVars>
          <dgm:hierBranch val="init"/>
        </dgm:presLayoutVars>
      </dgm:prSet>
      <dgm:spPr/>
    </dgm:pt>
    <dgm:pt modelId="{EC44C577-5B52-419F-8714-36BDBD4D79EC}" type="pres">
      <dgm:prSet presAssocID="{D9B9E3EB-19DD-4F11-BED9-29D8B7F665A0}" presName="rootComposite" presStyleCnt="0"/>
      <dgm:spPr/>
    </dgm:pt>
    <dgm:pt modelId="{2F4B39C0-4208-4996-95B9-7EBABA08E810}" type="pres">
      <dgm:prSet presAssocID="{D9B9E3EB-19DD-4F11-BED9-29D8B7F665A0}" presName="rootText" presStyleLbl="node3" presStyleIdx="0" presStyleCnt="2" custLinFactX="65946" custLinFactNeighborX="100000" custLinFactNeighborY="351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C96F696-CE92-4A87-8FBF-8DC4F447668F}" type="pres">
      <dgm:prSet presAssocID="{D9B9E3EB-19DD-4F11-BED9-29D8B7F665A0}" presName="rootConnector" presStyleLbl="node3" presStyleIdx="0" presStyleCnt="2"/>
      <dgm:spPr/>
      <dgm:t>
        <a:bodyPr/>
        <a:lstStyle/>
        <a:p>
          <a:endParaRPr lang="en-GB"/>
        </a:p>
      </dgm:t>
    </dgm:pt>
    <dgm:pt modelId="{0B332024-60AA-455A-A90B-4EE52E17A9B6}" type="pres">
      <dgm:prSet presAssocID="{D9B9E3EB-19DD-4F11-BED9-29D8B7F665A0}" presName="hierChild4" presStyleCnt="0"/>
      <dgm:spPr/>
    </dgm:pt>
    <dgm:pt modelId="{0FCD1767-7AD8-44A1-A86E-14D0DCC836F4}" type="pres">
      <dgm:prSet presAssocID="{D9B9E3EB-19DD-4F11-BED9-29D8B7F665A0}" presName="hierChild5" presStyleCnt="0"/>
      <dgm:spPr/>
    </dgm:pt>
    <dgm:pt modelId="{872F253E-D514-486E-BECE-AA79F30D508D}" type="pres">
      <dgm:prSet presAssocID="{9D68DCDA-ED02-40DA-9347-9E14C906990A}" presName="hierChild5" presStyleCnt="0"/>
      <dgm:spPr/>
    </dgm:pt>
    <dgm:pt modelId="{BB839495-BC57-42DB-9BFC-A39249919856}" type="pres">
      <dgm:prSet presAssocID="{68F262B0-14DF-4B59-AD27-C7C67D3FEAC1}" presName="Name37" presStyleLbl="parChTrans1D2" presStyleIdx="1" presStyleCnt="4"/>
      <dgm:spPr/>
      <dgm:t>
        <a:bodyPr/>
        <a:lstStyle/>
        <a:p>
          <a:endParaRPr lang="en-GB"/>
        </a:p>
      </dgm:t>
    </dgm:pt>
    <dgm:pt modelId="{FCB9B65D-FC9D-4B7D-8CCC-A3B8ECA8592F}" type="pres">
      <dgm:prSet presAssocID="{89E7AC53-F409-4078-9B31-8D814C4ED8F5}" presName="hierRoot2" presStyleCnt="0">
        <dgm:presLayoutVars>
          <dgm:hierBranch val="init"/>
        </dgm:presLayoutVars>
      </dgm:prSet>
      <dgm:spPr/>
    </dgm:pt>
    <dgm:pt modelId="{1D81972C-7DE8-4F37-9559-325254D0D632}" type="pres">
      <dgm:prSet presAssocID="{89E7AC53-F409-4078-9B31-8D814C4ED8F5}" presName="rootComposite" presStyleCnt="0"/>
      <dgm:spPr/>
    </dgm:pt>
    <dgm:pt modelId="{85F5E7CF-D020-45AA-8A53-6780475832D6}" type="pres">
      <dgm:prSet presAssocID="{89E7AC53-F409-4078-9B31-8D814C4ED8F5}" presName="rootText" presStyleLbl="node2" presStyleIdx="1" presStyleCnt="4" custLinFactNeighborX="-96997" custLinFactNeighborY="187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06B062F-9EDF-42F1-B966-73873EA80AAF}" type="pres">
      <dgm:prSet presAssocID="{89E7AC53-F409-4078-9B31-8D814C4ED8F5}" presName="rootConnector" presStyleLbl="node2" presStyleIdx="1" presStyleCnt="4"/>
      <dgm:spPr/>
      <dgm:t>
        <a:bodyPr/>
        <a:lstStyle/>
        <a:p>
          <a:endParaRPr lang="en-GB"/>
        </a:p>
      </dgm:t>
    </dgm:pt>
    <dgm:pt modelId="{4A6D82F3-21E9-4598-9BEC-702DF26193D9}" type="pres">
      <dgm:prSet presAssocID="{89E7AC53-F409-4078-9B31-8D814C4ED8F5}" presName="hierChild4" presStyleCnt="0"/>
      <dgm:spPr/>
    </dgm:pt>
    <dgm:pt modelId="{48AD53EE-2778-4DED-845E-26177D6490A5}" type="pres">
      <dgm:prSet presAssocID="{B7D0E52D-3C94-4E5A-85DA-3BED9786588B}" presName="Name37" presStyleLbl="parChTrans1D3" presStyleIdx="1" presStyleCnt="2"/>
      <dgm:spPr/>
      <dgm:t>
        <a:bodyPr/>
        <a:lstStyle/>
        <a:p>
          <a:endParaRPr lang="en-GB"/>
        </a:p>
      </dgm:t>
    </dgm:pt>
    <dgm:pt modelId="{C9881C36-EA64-4523-AFC9-DA23B208EC65}" type="pres">
      <dgm:prSet presAssocID="{5BB37B69-BE0A-4367-908F-75049F633BAD}" presName="hierRoot2" presStyleCnt="0">
        <dgm:presLayoutVars>
          <dgm:hierBranch val="init"/>
        </dgm:presLayoutVars>
      </dgm:prSet>
      <dgm:spPr/>
    </dgm:pt>
    <dgm:pt modelId="{DD696413-1690-4FBD-ADB9-CCD4C9B35D52}" type="pres">
      <dgm:prSet presAssocID="{5BB37B69-BE0A-4367-908F-75049F633BAD}" presName="rootComposite" presStyleCnt="0"/>
      <dgm:spPr/>
    </dgm:pt>
    <dgm:pt modelId="{A9D62632-7CB1-4EAF-A712-389EDFC5175A}" type="pres">
      <dgm:prSet presAssocID="{5BB37B69-BE0A-4367-908F-75049F633BAD}" presName="rootText" presStyleLbl="node3" presStyleIdx="1" presStyleCnt="2" custLinFactNeighborX="-96992" custLinFactNeighborY="351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378BA03F-FBEF-4879-9BD0-7CB1749D3629}" type="pres">
      <dgm:prSet presAssocID="{5BB37B69-BE0A-4367-908F-75049F633BAD}" presName="rootConnector" presStyleLbl="node3" presStyleIdx="1" presStyleCnt="2"/>
      <dgm:spPr/>
      <dgm:t>
        <a:bodyPr/>
        <a:lstStyle/>
        <a:p>
          <a:endParaRPr lang="en-GB"/>
        </a:p>
      </dgm:t>
    </dgm:pt>
    <dgm:pt modelId="{340F5040-39A4-4255-AFE0-533602898151}" type="pres">
      <dgm:prSet presAssocID="{5BB37B69-BE0A-4367-908F-75049F633BAD}" presName="hierChild4" presStyleCnt="0"/>
      <dgm:spPr/>
    </dgm:pt>
    <dgm:pt modelId="{0427480C-5003-435D-9EEB-6F095A469CC0}" type="pres">
      <dgm:prSet presAssocID="{5BB37B69-BE0A-4367-908F-75049F633BAD}" presName="hierChild5" presStyleCnt="0"/>
      <dgm:spPr/>
    </dgm:pt>
    <dgm:pt modelId="{DC05EC8E-0F28-441E-953A-776F2509E6D1}" type="pres">
      <dgm:prSet presAssocID="{89E7AC53-F409-4078-9B31-8D814C4ED8F5}" presName="hierChild5" presStyleCnt="0"/>
      <dgm:spPr/>
    </dgm:pt>
    <dgm:pt modelId="{9C71437A-F9FD-4DEF-B8A9-77B1FDE52E87}" type="pres">
      <dgm:prSet presAssocID="{F2A5E286-0802-4D11-ACB0-868A5730A118}" presName="Name37" presStyleLbl="parChTrans1D2" presStyleIdx="2" presStyleCnt="4"/>
      <dgm:spPr/>
      <dgm:t>
        <a:bodyPr/>
        <a:lstStyle/>
        <a:p>
          <a:endParaRPr lang="en-GB"/>
        </a:p>
      </dgm:t>
    </dgm:pt>
    <dgm:pt modelId="{1E221CA1-F435-4E9C-8C65-AFEC5D9F0F5C}" type="pres">
      <dgm:prSet presAssocID="{40E653B4-973E-4089-89FB-F70127C2283B}" presName="hierRoot2" presStyleCnt="0">
        <dgm:presLayoutVars>
          <dgm:hierBranch val="init"/>
        </dgm:presLayoutVars>
      </dgm:prSet>
      <dgm:spPr/>
    </dgm:pt>
    <dgm:pt modelId="{92902763-6A4A-4371-AD5E-9873AD2CCD53}" type="pres">
      <dgm:prSet presAssocID="{40E653B4-973E-4089-89FB-F70127C2283B}" presName="rootComposite" presStyleCnt="0"/>
      <dgm:spPr/>
    </dgm:pt>
    <dgm:pt modelId="{6FBFACD9-3D50-41F5-8B9E-74B9755372E8}" type="pres">
      <dgm:prSet presAssocID="{40E653B4-973E-4089-89FB-F70127C2283B}" presName="rootText" presStyleLbl="node2" presStyleIdx="2" presStyleCnt="4" custLinFactNeighborX="4711" custLinFactNeighborY="187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46AF03D-0099-4109-9BE4-11FF323BA6C3}" type="pres">
      <dgm:prSet presAssocID="{40E653B4-973E-4089-89FB-F70127C2283B}" presName="rootConnector" presStyleLbl="node2" presStyleIdx="2" presStyleCnt="4"/>
      <dgm:spPr/>
      <dgm:t>
        <a:bodyPr/>
        <a:lstStyle/>
        <a:p>
          <a:endParaRPr lang="en-GB"/>
        </a:p>
      </dgm:t>
    </dgm:pt>
    <dgm:pt modelId="{68B42C9B-4FCC-41FE-8F6F-A610DFBEFC5E}" type="pres">
      <dgm:prSet presAssocID="{40E653B4-973E-4089-89FB-F70127C2283B}" presName="hierChild4" presStyleCnt="0"/>
      <dgm:spPr/>
    </dgm:pt>
    <dgm:pt modelId="{C3F64BC3-AC04-4B67-81E8-4909ED662C06}" type="pres">
      <dgm:prSet presAssocID="{40E653B4-973E-4089-89FB-F70127C2283B}" presName="hierChild5" presStyleCnt="0"/>
      <dgm:spPr/>
    </dgm:pt>
    <dgm:pt modelId="{B81F56B5-BA20-47EF-B920-749A017941ED}" type="pres">
      <dgm:prSet presAssocID="{3925D44F-82FE-4DBA-A13C-0512FA250244}" presName="Name37" presStyleLbl="parChTrans1D2" presStyleIdx="3" presStyleCnt="4"/>
      <dgm:spPr/>
      <dgm:t>
        <a:bodyPr/>
        <a:lstStyle/>
        <a:p>
          <a:endParaRPr lang="en-GB"/>
        </a:p>
      </dgm:t>
    </dgm:pt>
    <dgm:pt modelId="{03197D51-7792-41F7-9C35-B45330773C3F}" type="pres">
      <dgm:prSet presAssocID="{E8131191-A12A-472E-823F-274D786F9126}" presName="hierRoot2" presStyleCnt="0">
        <dgm:presLayoutVars>
          <dgm:hierBranch val="init"/>
        </dgm:presLayoutVars>
      </dgm:prSet>
      <dgm:spPr/>
    </dgm:pt>
    <dgm:pt modelId="{C05F4422-CD6B-4A53-9D45-2E1C8CB57482}" type="pres">
      <dgm:prSet presAssocID="{E8131191-A12A-472E-823F-274D786F9126}" presName="rootComposite" presStyleCnt="0"/>
      <dgm:spPr/>
    </dgm:pt>
    <dgm:pt modelId="{FEF7E625-78C6-4699-9780-4480B0CC31C0}" type="pres">
      <dgm:prSet presAssocID="{E8131191-A12A-472E-823F-274D786F9126}" presName="rootText" presStyleLbl="node2" presStyleIdx="3" presStyleCnt="4" custLinFactNeighborX="-3444" custLinFactNeighborY="187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79444466-3C4D-4163-B793-AA30BCC75F30}" type="pres">
      <dgm:prSet presAssocID="{E8131191-A12A-472E-823F-274D786F9126}" presName="rootConnector" presStyleLbl="node2" presStyleIdx="3" presStyleCnt="4"/>
      <dgm:spPr/>
      <dgm:t>
        <a:bodyPr/>
        <a:lstStyle/>
        <a:p>
          <a:endParaRPr lang="en-GB"/>
        </a:p>
      </dgm:t>
    </dgm:pt>
    <dgm:pt modelId="{A9C9C537-AF57-4A97-A8F5-B36DCACB2633}" type="pres">
      <dgm:prSet presAssocID="{E8131191-A12A-472E-823F-274D786F9126}" presName="hierChild4" presStyleCnt="0"/>
      <dgm:spPr/>
    </dgm:pt>
    <dgm:pt modelId="{25ACDFC2-DAF3-4B27-B372-D6F1216C479A}" type="pres">
      <dgm:prSet presAssocID="{E8131191-A12A-472E-823F-274D786F9126}" presName="hierChild5" presStyleCnt="0"/>
      <dgm:spPr/>
    </dgm:pt>
    <dgm:pt modelId="{CAF1E0A6-0329-41A3-B0A0-AE493B2494FF}" type="pres">
      <dgm:prSet presAssocID="{91D84ADF-B242-4283-820D-58FB9DED48CA}" presName="hierChild3" presStyleCnt="0"/>
      <dgm:spPr/>
    </dgm:pt>
  </dgm:ptLst>
  <dgm:cxnLst>
    <dgm:cxn modelId="{314DD5C4-59BF-4617-8E07-8A7D205FF7E1}" type="presOf" srcId="{91D84ADF-B242-4283-820D-58FB9DED48CA}" destId="{AF5D6265-0B29-4766-9991-46FD8EA9A80F}" srcOrd="1" destOrd="0" presId="urn:microsoft.com/office/officeart/2005/8/layout/orgChart1"/>
    <dgm:cxn modelId="{ABDBF9A4-2C7C-4B4A-8E34-6114EF0BF010}" srcId="{91D84ADF-B242-4283-820D-58FB9DED48CA}" destId="{9D68DCDA-ED02-40DA-9347-9E14C906990A}" srcOrd="0" destOrd="0" parTransId="{65C3E786-8BDE-495A-9EAD-DB0A7A11F384}" sibTransId="{4B27F085-510B-4DF3-AEC8-9962BA015EBE}"/>
    <dgm:cxn modelId="{28D1DD1D-E6C8-4B70-B9D4-901123A603D6}" type="presOf" srcId="{E8131191-A12A-472E-823F-274D786F9126}" destId="{FEF7E625-78C6-4699-9780-4480B0CC31C0}" srcOrd="0" destOrd="0" presId="urn:microsoft.com/office/officeart/2005/8/layout/orgChart1"/>
    <dgm:cxn modelId="{B1C0D7A7-C478-4721-87AC-CD3E435B94E4}" srcId="{91D84ADF-B242-4283-820D-58FB9DED48CA}" destId="{89E7AC53-F409-4078-9B31-8D814C4ED8F5}" srcOrd="1" destOrd="0" parTransId="{68F262B0-14DF-4B59-AD27-C7C67D3FEAC1}" sibTransId="{2815BE89-0A4C-4A85-B9E7-DD9945C236CC}"/>
    <dgm:cxn modelId="{2EFF8C87-EF5B-414A-ADAB-B46F47D345BF}" type="presOf" srcId="{89E7AC53-F409-4078-9B31-8D814C4ED8F5}" destId="{406B062F-9EDF-42F1-B966-73873EA80AAF}" srcOrd="1" destOrd="0" presId="urn:microsoft.com/office/officeart/2005/8/layout/orgChart1"/>
    <dgm:cxn modelId="{7229A0B1-BB3F-4929-B6E8-FC600B6559DA}" type="presOf" srcId="{D9B9E3EB-19DD-4F11-BED9-29D8B7F665A0}" destId="{2F4B39C0-4208-4996-95B9-7EBABA08E810}" srcOrd="0" destOrd="0" presId="urn:microsoft.com/office/officeart/2005/8/layout/orgChart1"/>
    <dgm:cxn modelId="{60ED3055-E883-4244-9116-812F732F2DB1}" type="presOf" srcId="{91D84ADF-B242-4283-820D-58FB9DED48CA}" destId="{FC1EAB21-14D6-44D5-A319-86CB0CF28264}" srcOrd="0" destOrd="0" presId="urn:microsoft.com/office/officeart/2005/8/layout/orgChart1"/>
    <dgm:cxn modelId="{8D3180F9-DD0C-4C98-902A-778B2723D111}" srcId="{9D68DCDA-ED02-40DA-9347-9E14C906990A}" destId="{D9B9E3EB-19DD-4F11-BED9-29D8B7F665A0}" srcOrd="0" destOrd="0" parTransId="{9B624B66-B2E8-4E2F-BE80-21A124911255}" sibTransId="{011EB83F-40A6-4D63-AB3A-E32537CA5ED7}"/>
    <dgm:cxn modelId="{F5004A40-15B8-4EE8-9455-0F7B434BF9CE}" type="presOf" srcId="{40E653B4-973E-4089-89FB-F70127C2283B}" destId="{D46AF03D-0099-4109-9BE4-11FF323BA6C3}" srcOrd="1" destOrd="0" presId="urn:microsoft.com/office/officeart/2005/8/layout/orgChart1"/>
    <dgm:cxn modelId="{A5D1379D-C3E2-41B7-B07B-986DEB4102FC}" type="presOf" srcId="{9D68DCDA-ED02-40DA-9347-9E14C906990A}" destId="{38E78953-1BA8-43E0-9357-EFF20754D8F4}" srcOrd="0" destOrd="0" presId="urn:microsoft.com/office/officeart/2005/8/layout/orgChart1"/>
    <dgm:cxn modelId="{6C84168A-BDA8-4321-A924-735B7A9BE48A}" type="presOf" srcId="{E8131191-A12A-472E-823F-274D786F9126}" destId="{79444466-3C4D-4163-B793-AA30BCC75F30}" srcOrd="1" destOrd="0" presId="urn:microsoft.com/office/officeart/2005/8/layout/orgChart1"/>
    <dgm:cxn modelId="{7A726B66-84DD-4312-9B9D-1C3190D1B425}" srcId="{91D84ADF-B242-4283-820D-58FB9DED48CA}" destId="{40E653B4-973E-4089-89FB-F70127C2283B}" srcOrd="2" destOrd="0" parTransId="{F2A5E286-0802-4D11-ACB0-868A5730A118}" sibTransId="{EE01749E-1A32-4BF6-ABCE-E62BF6095AF9}"/>
    <dgm:cxn modelId="{5023B9DB-887E-416A-BB0A-B359B0EB42AF}" type="presOf" srcId="{5BB37B69-BE0A-4367-908F-75049F633BAD}" destId="{A9D62632-7CB1-4EAF-A712-389EDFC5175A}" srcOrd="0" destOrd="0" presId="urn:microsoft.com/office/officeart/2005/8/layout/orgChart1"/>
    <dgm:cxn modelId="{F3ADC58E-B951-448C-AF45-545B96C13D58}" type="presOf" srcId="{3925D44F-82FE-4DBA-A13C-0512FA250244}" destId="{B81F56B5-BA20-47EF-B920-749A017941ED}" srcOrd="0" destOrd="0" presId="urn:microsoft.com/office/officeart/2005/8/layout/orgChart1"/>
    <dgm:cxn modelId="{A66D332C-9228-4F0E-A551-3B14A74184D2}" srcId="{91D84ADF-B242-4283-820D-58FB9DED48CA}" destId="{E8131191-A12A-472E-823F-274D786F9126}" srcOrd="3" destOrd="0" parTransId="{3925D44F-82FE-4DBA-A13C-0512FA250244}" sibTransId="{31F9555D-2DDD-4C70-B186-1AACD5081AF4}"/>
    <dgm:cxn modelId="{5B9B995C-FF5D-4207-B54A-14CFB94A3573}" type="presOf" srcId="{65C3E786-8BDE-495A-9EAD-DB0A7A11F384}" destId="{F47B617D-F799-4B2C-9A42-6F00F0EA1EBD}" srcOrd="0" destOrd="0" presId="urn:microsoft.com/office/officeart/2005/8/layout/orgChart1"/>
    <dgm:cxn modelId="{D6B36007-8937-4242-B47D-C9C9EBC37912}" type="presOf" srcId="{9B624B66-B2E8-4E2F-BE80-21A124911255}" destId="{EBF425D4-29A9-4094-A673-6B9106480A8B}" srcOrd="0" destOrd="0" presId="urn:microsoft.com/office/officeart/2005/8/layout/orgChart1"/>
    <dgm:cxn modelId="{32E8A407-B9F3-4A69-ABCE-C79EEA5A1901}" type="presOf" srcId="{89E7AC53-F409-4078-9B31-8D814C4ED8F5}" destId="{85F5E7CF-D020-45AA-8A53-6780475832D6}" srcOrd="0" destOrd="0" presId="urn:microsoft.com/office/officeart/2005/8/layout/orgChart1"/>
    <dgm:cxn modelId="{1F6C2066-C579-4D09-90A9-C66A60F380F6}" type="presOf" srcId="{F2A5E286-0802-4D11-ACB0-868A5730A118}" destId="{9C71437A-F9FD-4DEF-B8A9-77B1FDE52E87}" srcOrd="0" destOrd="0" presId="urn:microsoft.com/office/officeart/2005/8/layout/orgChart1"/>
    <dgm:cxn modelId="{4BFE724F-DF60-4257-8D40-A99C3A15D4E3}" type="presOf" srcId="{9D68DCDA-ED02-40DA-9347-9E14C906990A}" destId="{43CF1A4E-6445-4FD6-8A98-5FD3C058A257}" srcOrd="1" destOrd="0" presId="urn:microsoft.com/office/officeart/2005/8/layout/orgChart1"/>
    <dgm:cxn modelId="{80467BCB-0B07-400B-9886-B331B2517F9E}" srcId="{89E7AC53-F409-4078-9B31-8D814C4ED8F5}" destId="{5BB37B69-BE0A-4367-908F-75049F633BAD}" srcOrd="0" destOrd="0" parTransId="{B7D0E52D-3C94-4E5A-85DA-3BED9786588B}" sibTransId="{7C5675CD-37F2-4B99-A90C-90D8841BB5D0}"/>
    <dgm:cxn modelId="{00EE58B0-80A8-4A85-AA97-77362B658950}" type="presOf" srcId="{EC626605-6AEE-4093-A262-0CE7BB547A8B}" destId="{4066761D-3CBD-4850-B2A6-4EDED30A4714}" srcOrd="0" destOrd="0" presId="urn:microsoft.com/office/officeart/2005/8/layout/orgChart1"/>
    <dgm:cxn modelId="{A06BC1F7-397A-4695-915B-3C8FBAD8EDEC}" type="presOf" srcId="{B7D0E52D-3C94-4E5A-85DA-3BED9786588B}" destId="{48AD53EE-2778-4DED-845E-26177D6490A5}" srcOrd="0" destOrd="0" presId="urn:microsoft.com/office/officeart/2005/8/layout/orgChart1"/>
    <dgm:cxn modelId="{2919EF70-CE07-4B6B-9305-1ADB0A42CD53}" type="presOf" srcId="{5BB37B69-BE0A-4367-908F-75049F633BAD}" destId="{378BA03F-FBEF-4879-9BD0-7CB1749D3629}" srcOrd="1" destOrd="0" presId="urn:microsoft.com/office/officeart/2005/8/layout/orgChart1"/>
    <dgm:cxn modelId="{4821933D-5A13-42CC-A44F-A9C0EB50524B}" srcId="{EC626605-6AEE-4093-A262-0CE7BB547A8B}" destId="{91D84ADF-B242-4283-820D-58FB9DED48CA}" srcOrd="0" destOrd="0" parTransId="{25B15468-D715-4B38-AC3F-E1F3BD5E0C32}" sibTransId="{3160FF30-5841-428A-B001-38FFB17C262F}"/>
    <dgm:cxn modelId="{25E4EBB1-B7C4-4F72-A67A-1AC80AEE9E1B}" type="presOf" srcId="{D9B9E3EB-19DD-4F11-BED9-29D8B7F665A0}" destId="{AC96F696-CE92-4A87-8FBF-8DC4F447668F}" srcOrd="1" destOrd="0" presId="urn:microsoft.com/office/officeart/2005/8/layout/orgChart1"/>
    <dgm:cxn modelId="{F080C68B-7498-43B9-A5EE-6316F63D4009}" type="presOf" srcId="{40E653B4-973E-4089-89FB-F70127C2283B}" destId="{6FBFACD9-3D50-41F5-8B9E-74B9755372E8}" srcOrd="0" destOrd="0" presId="urn:microsoft.com/office/officeart/2005/8/layout/orgChart1"/>
    <dgm:cxn modelId="{E782AF79-AFA0-402C-B756-9748D81009F0}" type="presOf" srcId="{68F262B0-14DF-4B59-AD27-C7C67D3FEAC1}" destId="{BB839495-BC57-42DB-9BFC-A39249919856}" srcOrd="0" destOrd="0" presId="urn:microsoft.com/office/officeart/2005/8/layout/orgChart1"/>
    <dgm:cxn modelId="{6E3ACE25-92C5-4D1A-9036-AD0BCA428CA2}" type="presParOf" srcId="{4066761D-3CBD-4850-B2A6-4EDED30A4714}" destId="{312CD821-4910-426D-8FE4-4AD4B520D211}" srcOrd="0" destOrd="0" presId="urn:microsoft.com/office/officeart/2005/8/layout/orgChart1"/>
    <dgm:cxn modelId="{01A55A60-9A18-4780-B208-D776DA9EDC58}" type="presParOf" srcId="{312CD821-4910-426D-8FE4-4AD4B520D211}" destId="{8E91A6C9-CD3F-47A2-85CF-B6247E202B9F}" srcOrd="0" destOrd="0" presId="urn:microsoft.com/office/officeart/2005/8/layout/orgChart1"/>
    <dgm:cxn modelId="{9D7FBF72-73B9-48DA-A0B8-B5B51C4AA9A7}" type="presParOf" srcId="{8E91A6C9-CD3F-47A2-85CF-B6247E202B9F}" destId="{FC1EAB21-14D6-44D5-A319-86CB0CF28264}" srcOrd="0" destOrd="0" presId="urn:microsoft.com/office/officeart/2005/8/layout/orgChart1"/>
    <dgm:cxn modelId="{C56F25CE-B23A-4E02-A7C5-0196D00820D3}" type="presParOf" srcId="{8E91A6C9-CD3F-47A2-85CF-B6247E202B9F}" destId="{AF5D6265-0B29-4766-9991-46FD8EA9A80F}" srcOrd="1" destOrd="0" presId="urn:microsoft.com/office/officeart/2005/8/layout/orgChart1"/>
    <dgm:cxn modelId="{D5F948A8-E523-4AFE-B947-CA1FB5C24034}" type="presParOf" srcId="{312CD821-4910-426D-8FE4-4AD4B520D211}" destId="{B2849F8A-EC8D-4FFA-A417-592C49FEC03F}" srcOrd="1" destOrd="0" presId="urn:microsoft.com/office/officeart/2005/8/layout/orgChart1"/>
    <dgm:cxn modelId="{603830B1-EDB4-4260-98A2-D87C7C3F0FF7}" type="presParOf" srcId="{B2849F8A-EC8D-4FFA-A417-592C49FEC03F}" destId="{F47B617D-F799-4B2C-9A42-6F00F0EA1EBD}" srcOrd="0" destOrd="0" presId="urn:microsoft.com/office/officeart/2005/8/layout/orgChart1"/>
    <dgm:cxn modelId="{017C742A-087A-4A70-B24E-FF9680752907}" type="presParOf" srcId="{B2849F8A-EC8D-4FFA-A417-592C49FEC03F}" destId="{8FAC5B4C-D521-404A-B2C0-BF3906D1B6BA}" srcOrd="1" destOrd="0" presId="urn:microsoft.com/office/officeart/2005/8/layout/orgChart1"/>
    <dgm:cxn modelId="{EED88447-3C14-4639-86C5-CDD90305C8F4}" type="presParOf" srcId="{8FAC5B4C-D521-404A-B2C0-BF3906D1B6BA}" destId="{EB74222A-F5F4-445B-8FAA-278CD10D7004}" srcOrd="0" destOrd="0" presId="urn:microsoft.com/office/officeart/2005/8/layout/orgChart1"/>
    <dgm:cxn modelId="{CC75A3F1-F669-430E-B414-BF3E1A2563A7}" type="presParOf" srcId="{EB74222A-F5F4-445B-8FAA-278CD10D7004}" destId="{38E78953-1BA8-43E0-9357-EFF20754D8F4}" srcOrd="0" destOrd="0" presId="urn:microsoft.com/office/officeart/2005/8/layout/orgChart1"/>
    <dgm:cxn modelId="{48EA4313-9295-4193-B2CE-7EA6D86FA1D5}" type="presParOf" srcId="{EB74222A-F5F4-445B-8FAA-278CD10D7004}" destId="{43CF1A4E-6445-4FD6-8A98-5FD3C058A257}" srcOrd="1" destOrd="0" presId="urn:microsoft.com/office/officeart/2005/8/layout/orgChart1"/>
    <dgm:cxn modelId="{F3D7D965-3B78-4370-9649-EF4A289B560B}" type="presParOf" srcId="{8FAC5B4C-D521-404A-B2C0-BF3906D1B6BA}" destId="{2AC4A03B-D18D-4FA1-9057-6FEB7AB91C54}" srcOrd="1" destOrd="0" presId="urn:microsoft.com/office/officeart/2005/8/layout/orgChart1"/>
    <dgm:cxn modelId="{9731F1A9-7CEB-45AE-B78B-C63A5B5A54EA}" type="presParOf" srcId="{2AC4A03B-D18D-4FA1-9057-6FEB7AB91C54}" destId="{EBF425D4-29A9-4094-A673-6B9106480A8B}" srcOrd="0" destOrd="0" presId="urn:microsoft.com/office/officeart/2005/8/layout/orgChart1"/>
    <dgm:cxn modelId="{56974710-25D6-415C-91DA-0B9025140E6C}" type="presParOf" srcId="{2AC4A03B-D18D-4FA1-9057-6FEB7AB91C54}" destId="{63FC8466-C883-4B11-A87E-45AC39956FE6}" srcOrd="1" destOrd="0" presId="urn:microsoft.com/office/officeart/2005/8/layout/orgChart1"/>
    <dgm:cxn modelId="{7AF4D176-9C44-4707-A799-FB81DF623846}" type="presParOf" srcId="{63FC8466-C883-4B11-A87E-45AC39956FE6}" destId="{EC44C577-5B52-419F-8714-36BDBD4D79EC}" srcOrd="0" destOrd="0" presId="urn:microsoft.com/office/officeart/2005/8/layout/orgChart1"/>
    <dgm:cxn modelId="{0058479F-F6AB-4E58-BAF8-731AA92ABDA1}" type="presParOf" srcId="{EC44C577-5B52-419F-8714-36BDBD4D79EC}" destId="{2F4B39C0-4208-4996-95B9-7EBABA08E810}" srcOrd="0" destOrd="0" presId="urn:microsoft.com/office/officeart/2005/8/layout/orgChart1"/>
    <dgm:cxn modelId="{083ACF57-C6F8-4079-8DFE-A32F2BACAB98}" type="presParOf" srcId="{EC44C577-5B52-419F-8714-36BDBD4D79EC}" destId="{AC96F696-CE92-4A87-8FBF-8DC4F447668F}" srcOrd="1" destOrd="0" presId="urn:microsoft.com/office/officeart/2005/8/layout/orgChart1"/>
    <dgm:cxn modelId="{2A399CD6-6ED6-440F-AA61-9A6609B89EA2}" type="presParOf" srcId="{63FC8466-C883-4B11-A87E-45AC39956FE6}" destId="{0B332024-60AA-455A-A90B-4EE52E17A9B6}" srcOrd="1" destOrd="0" presId="urn:microsoft.com/office/officeart/2005/8/layout/orgChart1"/>
    <dgm:cxn modelId="{01ADC2F3-96A2-46AB-B916-5A01EA6DEF2D}" type="presParOf" srcId="{63FC8466-C883-4B11-A87E-45AC39956FE6}" destId="{0FCD1767-7AD8-44A1-A86E-14D0DCC836F4}" srcOrd="2" destOrd="0" presId="urn:microsoft.com/office/officeart/2005/8/layout/orgChart1"/>
    <dgm:cxn modelId="{8E82ACB3-C907-4C48-8F48-85668C40A4A0}" type="presParOf" srcId="{8FAC5B4C-D521-404A-B2C0-BF3906D1B6BA}" destId="{872F253E-D514-486E-BECE-AA79F30D508D}" srcOrd="2" destOrd="0" presId="urn:microsoft.com/office/officeart/2005/8/layout/orgChart1"/>
    <dgm:cxn modelId="{3B14EC5F-066E-4782-8349-439893AED015}" type="presParOf" srcId="{B2849F8A-EC8D-4FFA-A417-592C49FEC03F}" destId="{BB839495-BC57-42DB-9BFC-A39249919856}" srcOrd="2" destOrd="0" presId="urn:microsoft.com/office/officeart/2005/8/layout/orgChart1"/>
    <dgm:cxn modelId="{CE25606D-160C-4363-8EE0-7E841EB6896E}" type="presParOf" srcId="{B2849F8A-EC8D-4FFA-A417-592C49FEC03F}" destId="{FCB9B65D-FC9D-4B7D-8CCC-A3B8ECA8592F}" srcOrd="3" destOrd="0" presId="urn:microsoft.com/office/officeart/2005/8/layout/orgChart1"/>
    <dgm:cxn modelId="{9ABF3DBF-D0DF-4C79-8589-0102ECB2A121}" type="presParOf" srcId="{FCB9B65D-FC9D-4B7D-8CCC-A3B8ECA8592F}" destId="{1D81972C-7DE8-4F37-9559-325254D0D632}" srcOrd="0" destOrd="0" presId="urn:microsoft.com/office/officeart/2005/8/layout/orgChart1"/>
    <dgm:cxn modelId="{B80E83EF-B814-41D7-BB28-08E2F5432D0F}" type="presParOf" srcId="{1D81972C-7DE8-4F37-9559-325254D0D632}" destId="{85F5E7CF-D020-45AA-8A53-6780475832D6}" srcOrd="0" destOrd="0" presId="urn:microsoft.com/office/officeart/2005/8/layout/orgChart1"/>
    <dgm:cxn modelId="{A0A38E5B-B372-49E3-B074-D56BF0BE97D3}" type="presParOf" srcId="{1D81972C-7DE8-4F37-9559-325254D0D632}" destId="{406B062F-9EDF-42F1-B966-73873EA80AAF}" srcOrd="1" destOrd="0" presId="urn:microsoft.com/office/officeart/2005/8/layout/orgChart1"/>
    <dgm:cxn modelId="{28248B1C-F0BC-43BE-962C-BC7EC3A362A5}" type="presParOf" srcId="{FCB9B65D-FC9D-4B7D-8CCC-A3B8ECA8592F}" destId="{4A6D82F3-21E9-4598-9BEC-702DF26193D9}" srcOrd="1" destOrd="0" presId="urn:microsoft.com/office/officeart/2005/8/layout/orgChart1"/>
    <dgm:cxn modelId="{11F59432-15CC-4E3C-BFD0-C660179ED648}" type="presParOf" srcId="{4A6D82F3-21E9-4598-9BEC-702DF26193D9}" destId="{48AD53EE-2778-4DED-845E-26177D6490A5}" srcOrd="0" destOrd="0" presId="urn:microsoft.com/office/officeart/2005/8/layout/orgChart1"/>
    <dgm:cxn modelId="{4426495C-3341-4C5F-A6B1-74B34C4932FC}" type="presParOf" srcId="{4A6D82F3-21E9-4598-9BEC-702DF26193D9}" destId="{C9881C36-EA64-4523-AFC9-DA23B208EC65}" srcOrd="1" destOrd="0" presId="urn:microsoft.com/office/officeart/2005/8/layout/orgChart1"/>
    <dgm:cxn modelId="{CFF8C969-F310-496F-BE44-4FE5D068BBCF}" type="presParOf" srcId="{C9881C36-EA64-4523-AFC9-DA23B208EC65}" destId="{DD696413-1690-4FBD-ADB9-CCD4C9B35D52}" srcOrd="0" destOrd="0" presId="urn:microsoft.com/office/officeart/2005/8/layout/orgChart1"/>
    <dgm:cxn modelId="{B128758A-D63F-4A42-98B2-53F15AFE515A}" type="presParOf" srcId="{DD696413-1690-4FBD-ADB9-CCD4C9B35D52}" destId="{A9D62632-7CB1-4EAF-A712-389EDFC5175A}" srcOrd="0" destOrd="0" presId="urn:microsoft.com/office/officeart/2005/8/layout/orgChart1"/>
    <dgm:cxn modelId="{B234566F-486D-406B-986E-4E0F84894DE2}" type="presParOf" srcId="{DD696413-1690-4FBD-ADB9-CCD4C9B35D52}" destId="{378BA03F-FBEF-4879-9BD0-7CB1749D3629}" srcOrd="1" destOrd="0" presId="urn:microsoft.com/office/officeart/2005/8/layout/orgChart1"/>
    <dgm:cxn modelId="{F7D5C0DE-A20C-4C73-9A9C-9EF79E02E98A}" type="presParOf" srcId="{C9881C36-EA64-4523-AFC9-DA23B208EC65}" destId="{340F5040-39A4-4255-AFE0-533602898151}" srcOrd="1" destOrd="0" presId="urn:microsoft.com/office/officeart/2005/8/layout/orgChart1"/>
    <dgm:cxn modelId="{90010C22-4376-4EB4-BE22-4FB67CECB127}" type="presParOf" srcId="{C9881C36-EA64-4523-AFC9-DA23B208EC65}" destId="{0427480C-5003-435D-9EEB-6F095A469CC0}" srcOrd="2" destOrd="0" presId="urn:microsoft.com/office/officeart/2005/8/layout/orgChart1"/>
    <dgm:cxn modelId="{646B3CAD-C005-4BBD-88D3-9E7114EB6B62}" type="presParOf" srcId="{FCB9B65D-FC9D-4B7D-8CCC-A3B8ECA8592F}" destId="{DC05EC8E-0F28-441E-953A-776F2509E6D1}" srcOrd="2" destOrd="0" presId="urn:microsoft.com/office/officeart/2005/8/layout/orgChart1"/>
    <dgm:cxn modelId="{CA2756EE-5E5A-418C-B187-EF4AA97A184D}" type="presParOf" srcId="{B2849F8A-EC8D-4FFA-A417-592C49FEC03F}" destId="{9C71437A-F9FD-4DEF-B8A9-77B1FDE52E87}" srcOrd="4" destOrd="0" presId="urn:microsoft.com/office/officeart/2005/8/layout/orgChart1"/>
    <dgm:cxn modelId="{4C32820A-76BF-4E54-8EA4-FC5DB0AFFCA8}" type="presParOf" srcId="{B2849F8A-EC8D-4FFA-A417-592C49FEC03F}" destId="{1E221CA1-F435-4E9C-8C65-AFEC5D9F0F5C}" srcOrd="5" destOrd="0" presId="urn:microsoft.com/office/officeart/2005/8/layout/orgChart1"/>
    <dgm:cxn modelId="{7C2B046A-6D45-4B7B-9441-B94A9FABA633}" type="presParOf" srcId="{1E221CA1-F435-4E9C-8C65-AFEC5D9F0F5C}" destId="{92902763-6A4A-4371-AD5E-9873AD2CCD53}" srcOrd="0" destOrd="0" presId="urn:microsoft.com/office/officeart/2005/8/layout/orgChart1"/>
    <dgm:cxn modelId="{1458F80C-D697-4052-B089-096A2C95CD53}" type="presParOf" srcId="{92902763-6A4A-4371-AD5E-9873AD2CCD53}" destId="{6FBFACD9-3D50-41F5-8B9E-74B9755372E8}" srcOrd="0" destOrd="0" presId="urn:microsoft.com/office/officeart/2005/8/layout/orgChart1"/>
    <dgm:cxn modelId="{687C83CE-E402-4BD7-885F-3DF6D37F9EA6}" type="presParOf" srcId="{92902763-6A4A-4371-AD5E-9873AD2CCD53}" destId="{D46AF03D-0099-4109-9BE4-11FF323BA6C3}" srcOrd="1" destOrd="0" presId="urn:microsoft.com/office/officeart/2005/8/layout/orgChart1"/>
    <dgm:cxn modelId="{1E1AB976-694D-48CA-BE97-93D33612E8CC}" type="presParOf" srcId="{1E221CA1-F435-4E9C-8C65-AFEC5D9F0F5C}" destId="{68B42C9B-4FCC-41FE-8F6F-A610DFBEFC5E}" srcOrd="1" destOrd="0" presId="urn:microsoft.com/office/officeart/2005/8/layout/orgChart1"/>
    <dgm:cxn modelId="{DB6BC093-4DBF-4425-8D4E-FD6DE99D0AA4}" type="presParOf" srcId="{1E221CA1-F435-4E9C-8C65-AFEC5D9F0F5C}" destId="{C3F64BC3-AC04-4B67-81E8-4909ED662C06}" srcOrd="2" destOrd="0" presId="urn:microsoft.com/office/officeart/2005/8/layout/orgChart1"/>
    <dgm:cxn modelId="{02D0CB4D-BF93-4448-9F00-811560936DBF}" type="presParOf" srcId="{B2849F8A-EC8D-4FFA-A417-592C49FEC03F}" destId="{B81F56B5-BA20-47EF-B920-749A017941ED}" srcOrd="6" destOrd="0" presId="urn:microsoft.com/office/officeart/2005/8/layout/orgChart1"/>
    <dgm:cxn modelId="{5380B4E9-E803-4E7E-88C7-134E5CCDE413}" type="presParOf" srcId="{B2849F8A-EC8D-4FFA-A417-592C49FEC03F}" destId="{03197D51-7792-41F7-9C35-B45330773C3F}" srcOrd="7" destOrd="0" presId="urn:microsoft.com/office/officeart/2005/8/layout/orgChart1"/>
    <dgm:cxn modelId="{4AAC5357-BA9E-49D7-A8D8-6F7E9A917DAA}" type="presParOf" srcId="{03197D51-7792-41F7-9C35-B45330773C3F}" destId="{C05F4422-CD6B-4A53-9D45-2E1C8CB57482}" srcOrd="0" destOrd="0" presId="urn:microsoft.com/office/officeart/2005/8/layout/orgChart1"/>
    <dgm:cxn modelId="{E153D4A4-FD9B-4D32-A8BB-15630B17030C}" type="presParOf" srcId="{C05F4422-CD6B-4A53-9D45-2E1C8CB57482}" destId="{FEF7E625-78C6-4699-9780-4480B0CC31C0}" srcOrd="0" destOrd="0" presId="urn:microsoft.com/office/officeart/2005/8/layout/orgChart1"/>
    <dgm:cxn modelId="{8832C394-E426-42E6-8C3E-F1C9D5A67AC6}" type="presParOf" srcId="{C05F4422-CD6B-4A53-9D45-2E1C8CB57482}" destId="{79444466-3C4D-4163-B793-AA30BCC75F30}" srcOrd="1" destOrd="0" presId="urn:microsoft.com/office/officeart/2005/8/layout/orgChart1"/>
    <dgm:cxn modelId="{ED9ED058-62C2-4FF1-B541-7B987D367AAA}" type="presParOf" srcId="{03197D51-7792-41F7-9C35-B45330773C3F}" destId="{A9C9C537-AF57-4A97-A8F5-B36DCACB2633}" srcOrd="1" destOrd="0" presId="urn:microsoft.com/office/officeart/2005/8/layout/orgChart1"/>
    <dgm:cxn modelId="{899BBE09-6A42-4E9A-833F-76B15D15203C}" type="presParOf" srcId="{03197D51-7792-41F7-9C35-B45330773C3F}" destId="{25ACDFC2-DAF3-4B27-B372-D6F1216C479A}" srcOrd="2" destOrd="0" presId="urn:microsoft.com/office/officeart/2005/8/layout/orgChart1"/>
    <dgm:cxn modelId="{406E188D-F977-43A9-98EB-5F03F68FCA45}" type="presParOf" srcId="{312CD821-4910-426D-8FE4-4AD4B520D211}" destId="{CAF1E0A6-0329-41A3-B0A0-AE493B2494F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F56B5-BA20-47EF-B920-749A017941ED}">
      <dsp:nvSpPr>
        <dsp:cNvPr id="0" name=""/>
        <dsp:cNvSpPr/>
      </dsp:nvSpPr>
      <dsp:spPr>
        <a:xfrm>
          <a:off x="4114800" y="1792274"/>
          <a:ext cx="3161584" cy="3895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094"/>
              </a:lnTo>
              <a:lnTo>
                <a:pt x="3161584" y="203094"/>
              </a:lnTo>
              <a:lnTo>
                <a:pt x="3161584" y="3895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71437A-F9FD-4DEF-B8A9-77B1FDE52E87}">
      <dsp:nvSpPr>
        <dsp:cNvPr id="0" name=""/>
        <dsp:cNvSpPr/>
      </dsp:nvSpPr>
      <dsp:spPr>
        <a:xfrm>
          <a:off x="4114800" y="1792274"/>
          <a:ext cx="1157894" cy="3895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094"/>
              </a:lnTo>
              <a:lnTo>
                <a:pt x="1157894" y="203094"/>
              </a:lnTo>
              <a:lnTo>
                <a:pt x="1157894" y="3895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AD53EE-2778-4DED-845E-26177D6490A5}">
      <dsp:nvSpPr>
        <dsp:cNvPr id="0" name=""/>
        <dsp:cNvSpPr/>
      </dsp:nvSpPr>
      <dsp:spPr>
        <a:xfrm>
          <a:off x="608018" y="3069614"/>
          <a:ext cx="266430" cy="831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341"/>
              </a:lnTo>
              <a:lnTo>
                <a:pt x="266430" y="8313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839495-BC57-42DB-9BFC-A39249919856}">
      <dsp:nvSpPr>
        <dsp:cNvPr id="0" name=""/>
        <dsp:cNvSpPr/>
      </dsp:nvSpPr>
      <dsp:spPr>
        <a:xfrm>
          <a:off x="1318263" y="1792274"/>
          <a:ext cx="2796536" cy="389533"/>
        </a:xfrm>
        <a:custGeom>
          <a:avLst/>
          <a:gdLst/>
          <a:ahLst/>
          <a:cxnLst/>
          <a:rect l="0" t="0" r="0" b="0"/>
          <a:pathLst>
            <a:path>
              <a:moveTo>
                <a:pt x="2796536" y="0"/>
              </a:moveTo>
              <a:lnTo>
                <a:pt x="2796536" y="203094"/>
              </a:lnTo>
              <a:lnTo>
                <a:pt x="0" y="203094"/>
              </a:lnTo>
              <a:lnTo>
                <a:pt x="0" y="3895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F425D4-29A9-4094-A673-6B9106480A8B}">
      <dsp:nvSpPr>
        <dsp:cNvPr id="0" name=""/>
        <dsp:cNvSpPr/>
      </dsp:nvSpPr>
      <dsp:spPr>
        <a:xfrm>
          <a:off x="2546703" y="3069614"/>
          <a:ext cx="848014" cy="831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1341"/>
              </a:lnTo>
              <a:lnTo>
                <a:pt x="848014" y="8313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7B617D-F799-4B2C-9A42-6F00F0EA1EBD}">
      <dsp:nvSpPr>
        <dsp:cNvPr id="0" name=""/>
        <dsp:cNvSpPr/>
      </dsp:nvSpPr>
      <dsp:spPr>
        <a:xfrm>
          <a:off x="3256948" y="1792274"/>
          <a:ext cx="857851" cy="389533"/>
        </a:xfrm>
        <a:custGeom>
          <a:avLst/>
          <a:gdLst/>
          <a:ahLst/>
          <a:cxnLst/>
          <a:rect l="0" t="0" r="0" b="0"/>
          <a:pathLst>
            <a:path>
              <a:moveTo>
                <a:pt x="857851" y="0"/>
              </a:moveTo>
              <a:lnTo>
                <a:pt x="857851" y="203094"/>
              </a:lnTo>
              <a:lnTo>
                <a:pt x="0" y="203094"/>
              </a:lnTo>
              <a:lnTo>
                <a:pt x="0" y="3895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EAB21-14D6-44D5-A319-86CB0CF28264}">
      <dsp:nvSpPr>
        <dsp:cNvPr id="0" name=""/>
        <dsp:cNvSpPr/>
      </dsp:nvSpPr>
      <dsp:spPr>
        <a:xfrm>
          <a:off x="3226993" y="904468"/>
          <a:ext cx="1775612" cy="887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/>
            <a:t>Command Function</a:t>
          </a:r>
        </a:p>
      </dsp:txBody>
      <dsp:txXfrm>
        <a:off x="3226993" y="904468"/>
        <a:ext cx="1775612" cy="887806"/>
      </dsp:txXfrm>
    </dsp:sp>
    <dsp:sp modelId="{38E78953-1BA8-43E0-9357-EFF20754D8F4}">
      <dsp:nvSpPr>
        <dsp:cNvPr id="0" name=""/>
        <dsp:cNvSpPr/>
      </dsp:nvSpPr>
      <dsp:spPr>
        <a:xfrm>
          <a:off x="2369142" y="2181808"/>
          <a:ext cx="1775612" cy="887806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/>
            <a:t>Planning Function</a:t>
          </a:r>
        </a:p>
      </dsp:txBody>
      <dsp:txXfrm>
        <a:off x="2369142" y="2181808"/>
        <a:ext cx="1775612" cy="887806"/>
      </dsp:txXfrm>
    </dsp:sp>
    <dsp:sp modelId="{2F4B39C0-4208-4996-95B9-7EBABA08E810}">
      <dsp:nvSpPr>
        <dsp:cNvPr id="0" name=""/>
        <dsp:cNvSpPr/>
      </dsp:nvSpPr>
      <dsp:spPr>
        <a:xfrm>
          <a:off x="3394718" y="3457053"/>
          <a:ext cx="1775612" cy="887806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/>
            <a:t>Data</a:t>
          </a:r>
        </a:p>
      </dsp:txBody>
      <dsp:txXfrm>
        <a:off x="3394718" y="3457053"/>
        <a:ext cx="1775612" cy="887806"/>
      </dsp:txXfrm>
    </dsp:sp>
    <dsp:sp modelId="{85F5E7CF-D020-45AA-8A53-6780475832D6}">
      <dsp:nvSpPr>
        <dsp:cNvPr id="0" name=""/>
        <dsp:cNvSpPr/>
      </dsp:nvSpPr>
      <dsp:spPr>
        <a:xfrm>
          <a:off x="430457" y="2181808"/>
          <a:ext cx="1775612" cy="887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/>
            <a:t>Operations Function</a:t>
          </a:r>
        </a:p>
      </dsp:txBody>
      <dsp:txXfrm>
        <a:off x="430457" y="2181808"/>
        <a:ext cx="1775612" cy="887806"/>
      </dsp:txXfrm>
    </dsp:sp>
    <dsp:sp modelId="{A9D62632-7CB1-4EAF-A712-389EDFC5175A}">
      <dsp:nvSpPr>
        <dsp:cNvPr id="0" name=""/>
        <dsp:cNvSpPr/>
      </dsp:nvSpPr>
      <dsp:spPr>
        <a:xfrm>
          <a:off x="874449" y="3457053"/>
          <a:ext cx="1775612" cy="887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/>
            <a:t>Observation</a:t>
          </a:r>
        </a:p>
      </dsp:txBody>
      <dsp:txXfrm>
        <a:off x="874449" y="3457053"/>
        <a:ext cx="1775612" cy="887806"/>
      </dsp:txXfrm>
    </dsp:sp>
    <dsp:sp modelId="{6FBFACD9-3D50-41F5-8B9E-74B9755372E8}">
      <dsp:nvSpPr>
        <dsp:cNvPr id="0" name=""/>
        <dsp:cNvSpPr/>
      </dsp:nvSpPr>
      <dsp:spPr>
        <a:xfrm>
          <a:off x="4384888" y="2181808"/>
          <a:ext cx="1775612" cy="887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GB" sz="2600" kern="1200" dirty="0"/>
            <a:t>Logistics</a:t>
          </a:r>
        </a:p>
        <a:p>
          <a:pPr lvl="0" algn="ctr" defTabSz="11557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GB" sz="2600" kern="1200" dirty="0"/>
            <a:t>Function</a:t>
          </a:r>
        </a:p>
      </dsp:txBody>
      <dsp:txXfrm>
        <a:off x="4384888" y="2181808"/>
        <a:ext cx="1775612" cy="887806"/>
      </dsp:txXfrm>
    </dsp:sp>
    <dsp:sp modelId="{FEF7E625-78C6-4699-9780-4480B0CC31C0}">
      <dsp:nvSpPr>
        <dsp:cNvPr id="0" name=""/>
        <dsp:cNvSpPr/>
      </dsp:nvSpPr>
      <dsp:spPr>
        <a:xfrm>
          <a:off x="6388578" y="2181808"/>
          <a:ext cx="1775612" cy="8878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/>
            <a:t>Finance Function</a:t>
          </a:r>
        </a:p>
      </dsp:txBody>
      <dsp:txXfrm>
        <a:off x="6388578" y="2181808"/>
        <a:ext cx="1775612" cy="887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4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96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00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89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28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75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58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559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4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69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77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50000">
              <a:schemeClr val="accent2"/>
            </a:gs>
            <a:gs pos="100000">
              <a:schemeClr val="accent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1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33165" y="6378300"/>
            <a:ext cx="1193158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1645920" y="2231136"/>
            <a:ext cx="9087676" cy="18836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Observation &amp; Remote Sensing</a:t>
            </a:r>
          </a:p>
        </p:txBody>
      </p:sp>
    </p:spTree>
    <p:extLst>
      <p:ext uri="{BB962C8B-B14F-4D97-AF65-F5344CB8AC3E}">
        <p14:creationId xmlns:p14="http://schemas.microsoft.com/office/powerpoint/2010/main" val="36748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48256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smtClean="0"/>
              <a:t>Aircraft and trained observers</a:t>
            </a:r>
            <a:endParaRPr lang="en-GB" altLang="en-US" sz="4000" dirty="0" smtClean="0"/>
          </a:p>
        </p:txBody>
      </p:sp>
      <p:sp>
        <p:nvSpPr>
          <p:cNvPr id="8" name="正方形/長方形 1"/>
          <p:cNvSpPr>
            <a:spLocks noChangeArrowheads="1"/>
          </p:cNvSpPr>
          <p:nvPr/>
        </p:nvSpPr>
        <p:spPr bwMode="auto">
          <a:xfrm>
            <a:off x="1699006" y="3903663"/>
            <a:ext cx="9636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000">
                <a:latin typeface="Tahoma" panose="020B0604030504040204" pitchFamily="34" charset="0"/>
              </a:rPr>
              <a:t>Source: OSRL</a:t>
            </a:r>
            <a:endParaRPr lang="ja-JP" altLang="en-US" sz="1000">
              <a:latin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3" y="1126445"/>
            <a:ext cx="4927403" cy="32849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348" y="2890718"/>
            <a:ext cx="4917948" cy="327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6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1856232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 smtClean="0"/>
              <a:t>Trained Observers</a:t>
            </a:r>
          </a:p>
        </p:txBody>
      </p:sp>
      <p:pic>
        <p:nvPicPr>
          <p:cNvPr id="7" name="Picture 2" descr="http://www.oilspillsolutions.org/SL%20viewing%20oil%20noa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012" y="1210830"/>
            <a:ext cx="7178040" cy="4723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94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52144" y="130175"/>
            <a:ext cx="987552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Remote Sensing </a:t>
            </a:r>
            <a:r>
              <a:rPr lang="en-GB" altLang="en-US" sz="4000" b="1" dirty="0"/>
              <a:t>A</a:t>
            </a:r>
            <a:r>
              <a:rPr lang="en-GB" altLang="en-US" sz="4000" b="1" dirty="0" smtClean="0"/>
              <a:t>ircraft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289304" y="1160187"/>
            <a:ext cx="987552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Routinely used to detect, monitor and identify illegal marine discharges in a </a:t>
            </a:r>
            <a:r>
              <a:rPr lang="en-GB" altLang="fr-FR" dirty="0" smtClean="0"/>
              <a:t>“</a:t>
            </a:r>
            <a:r>
              <a:rPr lang="en-GB" altLang="en-US" dirty="0" smtClean="0"/>
              <a:t>patrolling</a:t>
            </a:r>
            <a:r>
              <a:rPr lang="en-GB" altLang="fr-FR" dirty="0" smtClean="0"/>
              <a:t>”</a:t>
            </a:r>
            <a:r>
              <a:rPr lang="en-GB" altLang="en-US" dirty="0" smtClean="0"/>
              <a:t> role</a:t>
            </a:r>
          </a:p>
          <a:p>
            <a:pPr algn="just"/>
            <a:r>
              <a:rPr lang="en-GB" altLang="en-US" dirty="0" smtClean="0"/>
              <a:t>Can be used to respond to marine oil spills</a:t>
            </a:r>
          </a:p>
          <a:p>
            <a:pPr algn="just"/>
            <a:r>
              <a:rPr lang="en-GB" altLang="en-US" dirty="0" smtClean="0"/>
              <a:t>Can be used to provide aerial command and control for at-sea operations</a:t>
            </a:r>
          </a:p>
          <a:p>
            <a:pPr algn="just"/>
            <a:r>
              <a:rPr lang="en-GB" altLang="en-US" dirty="0" smtClean="0"/>
              <a:t>Fitted with highly-trained and experienced observers and specialist remote sensing equipment </a:t>
            </a:r>
          </a:p>
          <a:p>
            <a:pPr algn="just"/>
            <a:r>
              <a:rPr lang="en-GB" altLang="en-US" dirty="0" smtClean="0"/>
              <a:t>Generally government owned/contracted</a:t>
            </a:r>
          </a:p>
        </p:txBody>
      </p:sp>
    </p:spTree>
    <p:extLst>
      <p:ext uri="{BB962C8B-B14F-4D97-AF65-F5344CB8AC3E}">
        <p14:creationId xmlns:p14="http://schemas.microsoft.com/office/powerpoint/2010/main" val="265601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75104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Remote Sensing </a:t>
            </a:r>
            <a:r>
              <a:rPr lang="en-GB" altLang="en-US" sz="4000" b="1" dirty="0"/>
              <a:t>A</a:t>
            </a:r>
            <a:r>
              <a:rPr lang="en-GB" altLang="en-US" sz="4000" b="1" dirty="0" smtClean="0"/>
              <a:t>ircraft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4" t="14037" r="5462" b="25751"/>
          <a:stretch/>
        </p:blipFill>
        <p:spPr>
          <a:xfrm>
            <a:off x="3246120" y="896793"/>
            <a:ext cx="5346685" cy="523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1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06424" y="130175"/>
            <a:ext cx="1015923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Remote Sensing </a:t>
            </a:r>
            <a:r>
              <a:rPr lang="en-GB" altLang="en-US" sz="4000" b="1" dirty="0"/>
              <a:t>A</a:t>
            </a:r>
            <a:r>
              <a:rPr lang="en-GB" altLang="en-US" sz="4000" b="1" dirty="0" smtClean="0"/>
              <a:t>ircraft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106424" y="1160187"/>
            <a:ext cx="1015923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The most commonly employed sensors include: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Side-looking Airborne Radar (SLAR)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Downward-looking thermal Infra-Red (IR)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Ultra-Violet (UV) imaging systems</a:t>
            </a:r>
          </a:p>
          <a:p>
            <a:r>
              <a:rPr lang="en-GB" altLang="en-US" dirty="0" smtClean="0"/>
              <a:t>Other systems include: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Forward-Looking Infra-Red (FLIR)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Microwave Radiometers (MWR)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Laser </a:t>
            </a:r>
            <a:r>
              <a:rPr lang="en-GB" altLang="en-US" dirty="0" err="1" smtClean="0"/>
              <a:t>Flurosensors</a:t>
            </a:r>
            <a:r>
              <a:rPr lang="en-GB" altLang="en-US" dirty="0" smtClean="0"/>
              <a:t> (LF)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Compact Airborne Spectrographic Imagers (CASI) </a:t>
            </a:r>
          </a:p>
        </p:txBody>
      </p:sp>
    </p:spTree>
    <p:extLst>
      <p:ext uri="{BB962C8B-B14F-4D97-AF65-F5344CB8AC3E}">
        <p14:creationId xmlns:p14="http://schemas.microsoft.com/office/powerpoint/2010/main" val="653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4"/>
          <p:cNvSpPr txBox="1">
            <a:spLocks/>
          </p:cNvSpPr>
          <p:nvPr/>
        </p:nvSpPr>
        <p:spPr>
          <a:xfrm>
            <a:off x="914400" y="130175"/>
            <a:ext cx="1043330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/>
              <a:t>Remote Sensing</a:t>
            </a:r>
          </a:p>
        </p:txBody>
      </p:sp>
      <p:pic>
        <p:nvPicPr>
          <p:cNvPr id="6" name="Picture 5" descr="G-EXEX MONITORING DES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801" y="1268413"/>
            <a:ext cx="80645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正方形/長方形 1"/>
          <p:cNvSpPr>
            <a:spLocks noChangeArrowheads="1"/>
          </p:cNvSpPr>
          <p:nvPr/>
        </p:nvSpPr>
        <p:spPr bwMode="auto">
          <a:xfrm>
            <a:off x="6622288" y="5300663"/>
            <a:ext cx="3459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400" dirty="0">
                <a:solidFill>
                  <a:schemeClr val="bg1"/>
                </a:solidFill>
                <a:latin typeface="Tahoma" panose="020B0604030504040204" pitchFamily="34" charset="0"/>
              </a:rPr>
              <a:t>Source: Maritime and Coastguard Agency</a:t>
            </a:r>
            <a:endParaRPr lang="ja-JP" altLang="en-US" sz="14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1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2" descr="UK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543" y="0"/>
            <a:ext cx="5946457" cy="335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P1010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37050"/>
            <a:ext cx="6245543" cy="252095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10100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543" y="3357563"/>
            <a:ext cx="5934621" cy="3500437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andrew vert 16-05-0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45543" cy="44100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16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38528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Remote Sensing</a:t>
            </a:r>
          </a:p>
        </p:txBody>
      </p:sp>
      <p:graphicFrame>
        <p:nvGraphicFramePr>
          <p:cNvPr id="6" name="Content Placeholder 4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856436"/>
              </p:ext>
            </p:extLst>
          </p:nvPr>
        </p:nvGraphicFramePr>
        <p:xfrm>
          <a:off x="1732153" y="1052513"/>
          <a:ext cx="8640761" cy="3779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0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09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09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09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05925">
                <a:tc>
                  <a:txBody>
                    <a:bodyPr/>
                    <a:lstStyle/>
                    <a:p>
                      <a:r>
                        <a:rPr lang="en-GB" sz="2000" dirty="0"/>
                        <a:t>Sensor</a:t>
                      </a:r>
                    </a:p>
                  </a:txBody>
                  <a:tcPr marL="91438" marR="91438" marT="45724" marB="45724" anchor="ctr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Coverage</a:t>
                      </a:r>
                    </a:p>
                  </a:txBody>
                  <a:tcPr marL="91438" marR="91438" marT="45724" marB="45724" anchor="ctr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Day </a:t>
                      </a:r>
                    </a:p>
                  </a:txBody>
                  <a:tcPr marL="91438" marR="91438" marT="45724" marB="45724" anchor="ctr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Night</a:t>
                      </a:r>
                    </a:p>
                  </a:txBody>
                  <a:tcPr marL="91438" marR="91438" marT="45724" marB="45724" anchor="ctr"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Cloud cover, fog , haze, rain</a:t>
                      </a:r>
                    </a:p>
                  </a:txBody>
                  <a:tcPr marL="91438" marR="91438" marT="45724" marB="4572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73">
                <a:tc>
                  <a:txBody>
                    <a:bodyPr/>
                    <a:lstStyle/>
                    <a:p>
                      <a:r>
                        <a:rPr lang="en-GB" sz="2000" dirty="0"/>
                        <a:t>SLAR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Wide</a:t>
                      </a:r>
                      <a:r>
                        <a:rPr lang="en-GB" sz="2000" baseline="0" dirty="0"/>
                        <a:t> area</a:t>
                      </a:r>
                      <a:endParaRPr lang="en-GB" sz="2000" dirty="0"/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Yes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Yes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Yes</a:t>
                      </a:r>
                    </a:p>
                  </a:txBody>
                  <a:tcPr marL="91438" marR="91438" marT="45724" marB="4572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73">
                <a:tc>
                  <a:txBody>
                    <a:bodyPr/>
                    <a:lstStyle/>
                    <a:p>
                      <a:r>
                        <a:rPr lang="en-GB" sz="2000" dirty="0"/>
                        <a:t>Thermal IR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Narrow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Yes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Yes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</a:t>
                      </a:r>
                    </a:p>
                  </a:txBody>
                  <a:tcPr marL="91438" marR="91438" marT="45724" marB="4572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73">
                <a:tc>
                  <a:txBody>
                    <a:bodyPr/>
                    <a:lstStyle/>
                    <a:p>
                      <a:r>
                        <a:rPr lang="en-GB" sz="2000" dirty="0"/>
                        <a:t>UV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Narrow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Yes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</a:t>
                      </a:r>
                    </a:p>
                  </a:txBody>
                  <a:tcPr marL="91438" marR="91438" marT="45724" marB="4572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73">
                <a:tc>
                  <a:txBody>
                    <a:bodyPr/>
                    <a:lstStyle/>
                    <a:p>
                      <a:r>
                        <a:rPr lang="en-GB" sz="2000" dirty="0"/>
                        <a:t>FLIR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Narrow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Yes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</a:t>
                      </a:r>
                    </a:p>
                  </a:txBody>
                  <a:tcPr marL="91438" marR="91438" marT="45724" marB="4572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73">
                <a:tc>
                  <a:txBody>
                    <a:bodyPr/>
                    <a:lstStyle/>
                    <a:p>
                      <a:r>
                        <a:rPr lang="en-GB" sz="2000" dirty="0"/>
                        <a:t>MWIR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Wide Area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Yes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Yes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Possibly</a:t>
                      </a:r>
                    </a:p>
                  </a:txBody>
                  <a:tcPr marL="91438" marR="91438" marT="45724" marB="4572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73">
                <a:tc>
                  <a:txBody>
                    <a:bodyPr/>
                    <a:lstStyle/>
                    <a:p>
                      <a:r>
                        <a:rPr lang="en-GB" sz="2000" dirty="0"/>
                        <a:t>LF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Narrow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Yes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Yes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</a:t>
                      </a:r>
                    </a:p>
                  </a:txBody>
                  <a:tcPr marL="91438" marR="91438" marT="45724" marB="4572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73">
                <a:tc>
                  <a:txBody>
                    <a:bodyPr/>
                    <a:lstStyle/>
                    <a:p>
                      <a:r>
                        <a:rPr lang="en-GB" sz="2000" dirty="0"/>
                        <a:t>CASI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Narrow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Yes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</a:t>
                      </a:r>
                    </a:p>
                  </a:txBody>
                  <a:tcPr marL="91438" marR="91438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No</a:t>
                      </a:r>
                    </a:p>
                  </a:txBody>
                  <a:tcPr marL="91438" marR="91438" marT="45724" marB="4572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/>
          </p:cNvPr>
          <p:cNvSpPr txBox="1">
            <a:spLocks noChangeArrowheads="1"/>
          </p:cNvSpPr>
          <p:nvPr/>
        </p:nvSpPr>
        <p:spPr bwMode="auto">
          <a:xfrm>
            <a:off x="1805178" y="5084763"/>
            <a:ext cx="84963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800" dirty="0">
                <a:latin typeface="+mn-lt"/>
              </a:rPr>
              <a:t>Combined SLAR and IR/UV systems have been used fairly widely during oil spills.  </a:t>
            </a:r>
          </a:p>
        </p:txBody>
      </p:sp>
    </p:spTree>
    <p:extLst>
      <p:ext uri="{BB962C8B-B14F-4D97-AF65-F5344CB8AC3E}">
        <p14:creationId xmlns:p14="http://schemas.microsoft.com/office/powerpoint/2010/main" val="255826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43584" y="130175"/>
            <a:ext cx="991209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Unmanned Aerial </a:t>
            </a:r>
            <a:r>
              <a:rPr lang="en-GB" altLang="en-US" sz="4000" b="1" dirty="0"/>
              <a:t>S</a:t>
            </a:r>
            <a:r>
              <a:rPr lang="en-GB" altLang="en-US" sz="4000" b="1" dirty="0" smtClean="0"/>
              <a:t>ystems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129284" y="1160187"/>
            <a:ext cx="1014069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GB" dirty="0" smtClean="0"/>
              <a:t>Relatively new but fast-growing market</a:t>
            </a:r>
          </a:p>
          <a:p>
            <a:pPr algn="just">
              <a:defRPr/>
            </a:pPr>
            <a:r>
              <a:rPr lang="en-GB" dirty="0" smtClean="0"/>
              <a:t>Generally comprised of: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Unmanned aerial platform with sensors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Communications system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Ground control station</a:t>
            </a:r>
          </a:p>
          <a:p>
            <a:pPr marL="457200" lvl="1" indent="-457200" algn="just">
              <a:defRPr/>
            </a:pPr>
            <a:r>
              <a:rPr lang="en-GB" sz="3200" dirty="0" smtClean="0"/>
              <a:t>Sizes range from backpack portability to large systems requiring large vehicle transportation</a:t>
            </a:r>
          </a:p>
          <a:p>
            <a:pPr algn="just">
              <a:defRPr/>
            </a:pPr>
            <a:r>
              <a:rPr lang="en-GB" dirty="0" smtClean="0"/>
              <a:t>Regulatory environment currently being developed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543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48840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Unmanned Aerial </a:t>
            </a:r>
            <a:r>
              <a:rPr lang="en-GB" altLang="en-US" sz="4000" b="1" dirty="0"/>
              <a:t>S</a:t>
            </a:r>
            <a:r>
              <a:rPr lang="en-GB" altLang="en-US" sz="4000" b="1" dirty="0" smtClean="0"/>
              <a:t>ystems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5" b="18327"/>
          <a:stretch>
            <a:fillRect/>
          </a:stretch>
        </p:blipFill>
        <p:spPr bwMode="auto">
          <a:xfrm>
            <a:off x="1929765" y="2636838"/>
            <a:ext cx="866775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1929765" y="1239766"/>
            <a:ext cx="6911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ahoma" panose="020B0604030504040204" pitchFamily="34" charset="0"/>
              </a:rPr>
              <a:t>Aerostat – tethered </a:t>
            </a:r>
            <a:r>
              <a:rPr lang="en-GB" altLang="en-US" sz="2400" dirty="0" err="1">
                <a:latin typeface="Tahoma" panose="020B0604030504040204" pitchFamily="34" charset="0"/>
              </a:rPr>
              <a:t>ballons</a:t>
            </a:r>
            <a:r>
              <a:rPr lang="en-GB" altLang="en-US" sz="2400" dirty="0">
                <a:latin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81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0">
            <a:extLst/>
          </p:cNvPr>
          <p:cNvSpPr txBox="1">
            <a:spLocks/>
          </p:cNvSpPr>
          <p:nvPr/>
        </p:nvSpPr>
        <p:spPr>
          <a:xfrm>
            <a:off x="1472184" y="130175"/>
            <a:ext cx="8982176" cy="561975"/>
          </a:xfrm>
          <a:prstGeom prst="rect">
            <a:avLst/>
          </a:prstGeom>
        </p:spPr>
        <p:txBody>
          <a:bodyPr rtlCol="0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Objectives</a:t>
            </a:r>
            <a:endParaRPr lang="en-GB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Box 6">
            <a:extLst/>
          </p:cNvPr>
          <p:cNvSpPr txBox="1">
            <a:spLocks noChangeArrowheads="1"/>
          </p:cNvSpPr>
          <p:nvPr/>
        </p:nvSpPr>
        <p:spPr bwMode="auto">
          <a:xfrm>
            <a:off x="1246936" y="995807"/>
            <a:ext cx="9432671" cy="406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 eaLnBrk="1" hangingPunct="1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understand why observation is an integral/ essential</a:t>
            </a:r>
            <a:r>
              <a:rPr lang="en-GB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element of spill response</a:t>
            </a:r>
          </a:p>
          <a:p>
            <a:pPr marL="457200" indent="-457200" algn="just" eaLnBrk="1" hangingPunct="1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recognize what platforms may be available to you in the command centre</a:t>
            </a:r>
          </a:p>
          <a:p>
            <a:pPr marL="457200" indent="-457200" algn="just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understand the requirements for flight planning </a:t>
            </a:r>
          </a:p>
          <a:p>
            <a:pPr marL="457200" indent="-457200" algn="just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understand how to carry out visual observations</a:t>
            </a:r>
          </a:p>
          <a:p>
            <a:pPr marL="457200" indent="-457200" algn="just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understand how to quantify oil at sea</a:t>
            </a:r>
          </a:p>
        </p:txBody>
      </p:sp>
    </p:spTree>
    <p:extLst>
      <p:ext uri="{BB962C8B-B14F-4D97-AF65-F5344CB8AC3E}">
        <p14:creationId xmlns:p14="http://schemas.microsoft.com/office/powerpoint/2010/main" val="99644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1112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Unmanned Aerial </a:t>
            </a:r>
            <a:r>
              <a:rPr lang="en-GB" altLang="en-US" sz="4000" b="1" dirty="0"/>
              <a:t>S</a:t>
            </a:r>
            <a:r>
              <a:rPr lang="en-GB" altLang="en-US" sz="4000" b="1" dirty="0" smtClean="0"/>
              <a:t>ystems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268" y="1081786"/>
            <a:ext cx="7585075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00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1328" y="130175"/>
            <a:ext cx="927201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Unmanned Aerial </a:t>
            </a:r>
            <a:r>
              <a:rPr lang="en-GB" altLang="en-US" sz="4000" b="1" dirty="0"/>
              <a:t>S</a:t>
            </a:r>
            <a:r>
              <a:rPr lang="en-GB" altLang="en-US" sz="4000" b="1" dirty="0" smtClean="0"/>
              <a:t>ystems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87" y="1128113"/>
            <a:ext cx="7425344" cy="49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3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97864" y="130175"/>
            <a:ext cx="1001268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Satellite Sensors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97864" y="1342749"/>
            <a:ext cx="1001268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Satellite-based sensors can detect oil on water </a:t>
            </a:r>
          </a:p>
          <a:p>
            <a:pPr algn="just"/>
            <a:endParaRPr lang="en-GB" altLang="en-US" sz="800" dirty="0" smtClean="0"/>
          </a:p>
          <a:p>
            <a:pPr algn="just"/>
            <a:r>
              <a:rPr lang="en-GB" altLang="en-US" dirty="0" smtClean="0"/>
              <a:t>Sensors used include those operating in the visible and infra-red spectrum and Synthetic Aperture Radar (SAR)	</a:t>
            </a:r>
          </a:p>
          <a:p>
            <a:pPr algn="just"/>
            <a:endParaRPr lang="en-GB" altLang="en-US" sz="1200" dirty="0" smtClean="0"/>
          </a:p>
          <a:p>
            <a:pPr algn="just"/>
            <a:r>
              <a:rPr lang="en-GB" altLang="en-US" dirty="0" smtClean="0"/>
              <a:t>SAR is not limited by daylight or clouds</a:t>
            </a:r>
          </a:p>
          <a:p>
            <a:pPr algn="just"/>
            <a:endParaRPr lang="en-GB" altLang="en-US" sz="800" dirty="0" smtClean="0"/>
          </a:p>
          <a:p>
            <a:pPr algn="just"/>
            <a:r>
              <a:rPr lang="en-GB" altLang="en-US" dirty="0" smtClean="0"/>
              <a:t>SAR imagery can provide a lot of </a:t>
            </a:r>
            <a:r>
              <a:rPr lang="en-GB" altLang="fr-FR" dirty="0" smtClean="0"/>
              <a:t>“</a:t>
            </a:r>
            <a:r>
              <a:rPr lang="en-GB" altLang="en-US" dirty="0" smtClean="0"/>
              <a:t>false positives</a:t>
            </a:r>
            <a:r>
              <a:rPr lang="en-GB" altLang="fr-FR" dirty="0" smtClean="0"/>
              <a:t>”</a:t>
            </a:r>
            <a:r>
              <a:rPr lang="en-GB" altLang="en-US" dirty="0" smtClean="0"/>
              <a:t> and needs interpretation and on-scene corroboration</a:t>
            </a:r>
          </a:p>
        </p:txBody>
      </p:sp>
    </p:spTree>
    <p:extLst>
      <p:ext uri="{BB962C8B-B14F-4D97-AF65-F5344CB8AC3E}">
        <p14:creationId xmlns:p14="http://schemas.microsoft.com/office/powerpoint/2010/main" val="171840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6"/>
          <p:cNvSpPr txBox="1">
            <a:spLocks/>
          </p:cNvSpPr>
          <p:nvPr/>
        </p:nvSpPr>
        <p:spPr>
          <a:xfrm>
            <a:off x="2267712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Satellite Imagery</a:t>
            </a:r>
          </a:p>
        </p:txBody>
      </p:sp>
      <p:pic>
        <p:nvPicPr>
          <p:cNvPr id="6" name="Picture 2" descr="http://www.itopf.com/fileadmin/_processed_/csm_HEBEI_SPIRIT_satellite_image__1024x752__265947d0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662" y="1052513"/>
            <a:ext cx="5083175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/>
          </p:cNvPr>
          <p:cNvSpPr>
            <a:spLocks noChangeArrowheads="1"/>
          </p:cNvSpPr>
          <p:nvPr/>
        </p:nvSpPr>
        <p:spPr bwMode="auto">
          <a:xfrm>
            <a:off x="2061337" y="4919663"/>
            <a:ext cx="8424863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/>
          <a:p>
            <a:pPr algn="just">
              <a:defRPr/>
            </a:pPr>
            <a:r>
              <a:rPr lang="en-GB" sz="2800" dirty="0">
                <a:latin typeface="+mn-lt"/>
                <a:ea typeface="ＭＳ Ｐゴシック" charset="0"/>
              </a:rPr>
              <a:t>Advanced Synthetic Aperture Radar (ASAR) satellite image of the eastern Yellow sea 3.5 days after the HEBEI SPIRIT. Image provided by ESA.</a:t>
            </a:r>
          </a:p>
        </p:txBody>
      </p:sp>
    </p:spTree>
    <p:extLst>
      <p:ext uri="{BB962C8B-B14F-4D97-AF65-F5344CB8AC3E}">
        <p14:creationId xmlns:p14="http://schemas.microsoft.com/office/powerpoint/2010/main" val="419273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7710" y="130175"/>
            <a:ext cx="1043769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Imagery 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827710" y="1164950"/>
            <a:ext cx="10524744" cy="5578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GB" dirty="0" smtClean="0"/>
              <a:t>The raw data captured by the sensors can result in huge volumes of electronic media</a:t>
            </a:r>
          </a:p>
          <a:p>
            <a:pPr algn="just">
              <a:defRPr/>
            </a:pPr>
            <a:endParaRPr lang="en-GB" sz="1400" dirty="0" smtClean="0"/>
          </a:p>
          <a:p>
            <a:pPr algn="just">
              <a:defRPr/>
            </a:pPr>
            <a:r>
              <a:rPr lang="en-GB" dirty="0" smtClean="0"/>
              <a:t>This media needs to be stored, analysed and distributed in a manner that can be used by decision-makers and planners</a:t>
            </a:r>
          </a:p>
          <a:p>
            <a:pPr algn="just">
              <a:defRPr/>
            </a:pPr>
            <a:endParaRPr lang="en-GB" sz="1400" dirty="0" smtClean="0"/>
          </a:p>
          <a:p>
            <a:pPr algn="just">
              <a:defRPr/>
            </a:pPr>
            <a:r>
              <a:rPr lang="en-GB" dirty="0" smtClean="0"/>
              <a:t>Linking the imagery with any modelled outputs is very useful</a:t>
            </a:r>
          </a:p>
          <a:p>
            <a:pPr algn="just">
              <a:defRPr/>
            </a:pPr>
            <a:endParaRPr lang="en-GB" sz="1400" dirty="0" smtClean="0"/>
          </a:p>
          <a:p>
            <a:pPr algn="just">
              <a:defRPr/>
            </a:pPr>
            <a:r>
              <a:rPr lang="en-GB" dirty="0" smtClean="0"/>
              <a:t>Timely analysis and distribution to the end users is critical if the imagery is to be effective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76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88136" y="130175"/>
            <a:ext cx="1002182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Subsea Sensors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193470" y="1164950"/>
            <a:ext cx="9793224" cy="5578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GB" dirty="0" smtClean="0"/>
              <a:t>There are a range of oil detection sensors and oceanographic vehicles that can be used to track and detect oil in water.</a:t>
            </a:r>
          </a:p>
          <a:p>
            <a:pPr algn="just">
              <a:defRPr/>
            </a:pPr>
            <a:r>
              <a:rPr lang="en-GB" dirty="0" smtClean="0"/>
              <a:t>Vehicles include: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Autonomous underwater vessels (AUVs)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Autonomous surface vehicles (ASVs)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Remotely operated vehicles (ROVs)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Manned surface vessels</a:t>
            </a:r>
          </a:p>
          <a:p>
            <a:pPr marL="457200" lvl="1" indent="-457200" algn="just">
              <a:defRPr/>
            </a:pPr>
            <a:r>
              <a:rPr lang="en-GB" dirty="0" smtClean="0"/>
              <a:t>Typically these are employed by the scientific research communities, offshore industry and the military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6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53896" y="130175"/>
            <a:ext cx="953719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Subsea Sensors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453896" y="1287907"/>
            <a:ext cx="9537192" cy="53625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The sensors include: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Ultra-Violet (UV)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Visible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Thermal Infra-red (IR)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Radar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Fluorescence LIDAR</a:t>
            </a:r>
          </a:p>
          <a:p>
            <a:pPr marL="457200" lvl="1" indent="-457200">
              <a:defRPr/>
            </a:pPr>
            <a:r>
              <a:rPr lang="en-GB" dirty="0" smtClean="0"/>
              <a:t>The most frequent usage in oil spill response is with  </a:t>
            </a:r>
            <a:r>
              <a:rPr lang="en-GB" dirty="0" err="1" smtClean="0"/>
              <a:t>fluorometers</a:t>
            </a:r>
            <a:r>
              <a:rPr lang="en-GB" dirty="0" smtClean="0"/>
              <a:t> to measure the efficiency of dispersant operations</a:t>
            </a:r>
          </a:p>
          <a:p>
            <a:pPr marL="457200" lvl="1" indent="-457200">
              <a:defRPr/>
            </a:pPr>
            <a:r>
              <a:rPr lang="en-GB" dirty="0" smtClean="0"/>
              <a:t>Other uses may include wreck survey and monitoring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351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10512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smtClean="0"/>
              <a:t>AUV  </a:t>
            </a:r>
            <a:endParaRPr lang="en-GB" altLang="en-US" sz="4000" dirty="0" smtClean="0"/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2737" y="908050"/>
            <a:ext cx="6261100" cy="5218113"/>
          </a:xfrm>
          <a:prstGeom prst="rect">
            <a:avLst/>
          </a:prstGeom>
        </p:spPr>
      </p:pic>
      <p:sp>
        <p:nvSpPr>
          <p:cNvPr id="7" name="TextBox 6">
            <a:extLst/>
          </p:cNvPr>
          <p:cNvSpPr txBox="1"/>
          <p:nvPr/>
        </p:nvSpPr>
        <p:spPr>
          <a:xfrm>
            <a:off x="1624774" y="5726113"/>
            <a:ext cx="25923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000" dirty="0">
                <a:solidFill>
                  <a:schemeClr val="bg1"/>
                </a:solidFill>
                <a:latin typeface="+mn-lt"/>
                <a:ea typeface="+mn-ea"/>
              </a:rPr>
              <a:t>Source: IPIECA JIP </a:t>
            </a:r>
          </a:p>
        </p:txBody>
      </p:sp>
      <p:sp>
        <p:nvSpPr>
          <p:cNvPr id="8" name="TextBox 5">
            <a:extLst/>
          </p:cNvPr>
          <p:cNvSpPr txBox="1">
            <a:spLocks noChangeArrowheads="1"/>
          </p:cNvSpPr>
          <p:nvPr/>
        </p:nvSpPr>
        <p:spPr bwMode="auto">
          <a:xfrm>
            <a:off x="8301800" y="1052513"/>
            <a:ext cx="201612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800" dirty="0">
                <a:latin typeface="+mn-lt"/>
              </a:rPr>
              <a:t>AUV being deployed from NOAA research vessel near the </a:t>
            </a:r>
            <a:r>
              <a:rPr lang="en-GB" sz="2800" dirty="0" err="1">
                <a:latin typeface="+mn-lt"/>
              </a:rPr>
              <a:t>Deepwater</a:t>
            </a:r>
            <a:r>
              <a:rPr lang="en-GB" sz="2800" dirty="0">
                <a:latin typeface="+mn-lt"/>
              </a:rPr>
              <a:t> Horizon incident site</a:t>
            </a:r>
          </a:p>
        </p:txBody>
      </p:sp>
    </p:spTree>
    <p:extLst>
      <p:ext uri="{BB962C8B-B14F-4D97-AF65-F5344CB8AC3E}">
        <p14:creationId xmlns:p14="http://schemas.microsoft.com/office/powerpoint/2010/main" val="200248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2350008" y="2688209"/>
            <a:ext cx="7772400" cy="1470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smtClean="0"/>
              <a:t>Aerial</a:t>
            </a:r>
            <a:br>
              <a:rPr lang="en-GB" altLang="en-US" b="1" smtClean="0"/>
            </a:br>
            <a:r>
              <a:rPr lang="en-GB" altLang="en-US" b="1" smtClean="0"/>
              <a:t>observation of oil at sea</a:t>
            </a:r>
            <a:endParaRPr lang="en-GB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4146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18311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Minimum Operating </a:t>
            </a:r>
            <a:r>
              <a:rPr lang="en-GB" altLang="en-US" sz="4000" b="1" dirty="0"/>
              <a:t>R</a:t>
            </a:r>
            <a:r>
              <a:rPr lang="en-GB" altLang="en-US" sz="4000" b="1" dirty="0" smtClean="0"/>
              <a:t>equirements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594360" y="1160187"/>
            <a:ext cx="1093622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defRPr/>
            </a:pPr>
            <a:r>
              <a:rPr lang="en-GB" dirty="0" smtClean="0"/>
              <a:t>The minimum requirements for aircraft are: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Compliance with local and international aviation regulations (and associated certification)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Supplemental Type Certificates (STC) that allow an operator to install and operate a given sensor 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Flight permissions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Flight plan 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Good downward visibility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Slow speed capability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GB" dirty="0" smtClean="0"/>
          </a:p>
          <a:p>
            <a:pPr lvl="1" algn="just">
              <a:lnSpc>
                <a:spcPct val="100000"/>
              </a:lnSpc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115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07008" y="130175"/>
            <a:ext cx="951890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Introduction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43000" y="1410970"/>
            <a:ext cx="951890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Observation is a key element in an effective response.</a:t>
            </a:r>
          </a:p>
          <a:p>
            <a:pPr algn="just"/>
            <a:r>
              <a:rPr lang="en-GB" altLang="en-US" dirty="0" smtClean="0"/>
              <a:t>It enables us to: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Assess the location and extent of the pollution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Verify predictions of the movement and fate of oil at sea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Interpret information to facilitate the deployment and control of operations at sea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Identify threatened shorelines enabling protection of sites and the preparation of shoreline response.</a:t>
            </a:r>
          </a:p>
        </p:txBody>
      </p:sp>
    </p:spTree>
    <p:extLst>
      <p:ext uri="{BB962C8B-B14F-4D97-AF65-F5344CB8AC3E}">
        <p14:creationId xmlns:p14="http://schemas.microsoft.com/office/powerpoint/2010/main" val="37763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07592" y="130175"/>
            <a:ext cx="97749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Minimum Operating </a:t>
            </a:r>
            <a:r>
              <a:rPr lang="en-GB" altLang="en-US" sz="4000" b="1" dirty="0"/>
              <a:t>R</a:t>
            </a:r>
            <a:r>
              <a:rPr lang="en-GB" altLang="en-US" sz="4000" b="1" dirty="0" smtClean="0"/>
              <a:t>equirements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07592" y="1237234"/>
            <a:ext cx="977493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The minimum requirements for aircraft (</a:t>
            </a:r>
            <a:r>
              <a:rPr lang="en-GB" altLang="en-US" dirty="0" err="1" smtClean="0"/>
              <a:t>contd</a:t>
            </a:r>
            <a:r>
              <a:rPr lang="en-GB" altLang="en-US" dirty="0" smtClean="0"/>
              <a:t>)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Effective communications with vessels and ground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endParaRPr lang="en-GB" altLang="en-US" dirty="0" smtClean="0"/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Trained and equipped personnel for operating the platform and sensors and /or making manual spill observations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endParaRPr lang="en-GB" altLang="en-US" dirty="0" smtClean="0"/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Sensor suite incorporating a minimum of digital camera/video with positional information and data link to control centre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endParaRPr lang="en-GB" altLang="en-US" dirty="0" smtClean="0"/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High accuracy dynamic positioning system integrated with sensor suite</a:t>
            </a:r>
          </a:p>
        </p:txBody>
      </p:sp>
    </p:spTree>
    <p:extLst>
      <p:ext uri="{BB962C8B-B14F-4D97-AF65-F5344CB8AC3E}">
        <p14:creationId xmlns:p14="http://schemas.microsoft.com/office/powerpoint/2010/main" val="309028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/>
          </p:cNvPr>
          <p:cNvSpPr txBox="1">
            <a:spLocks noChangeArrowheads="1"/>
          </p:cNvSpPr>
          <p:nvPr/>
        </p:nvSpPr>
        <p:spPr>
          <a:xfrm>
            <a:off x="795795" y="1050142"/>
            <a:ext cx="10588574" cy="5400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defRPr/>
            </a:pPr>
            <a:r>
              <a:rPr lang="en-GB" altLang="en-US" dirty="0" smtClean="0">
                <a:cs typeface="Arial" panose="020B0604020202020204" pitchFamily="34" charset="0"/>
              </a:rPr>
              <a:t>Weather conditions such as fog, mist, low cloud, snow and heavy rain can affect surveillance</a:t>
            </a:r>
          </a:p>
          <a:p>
            <a:pPr algn="just">
              <a:spcBef>
                <a:spcPts val="0"/>
              </a:spcBef>
              <a:defRPr/>
            </a:pPr>
            <a:endParaRPr lang="en-GB" altLang="en-US" dirty="0" smtClean="0"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defRPr/>
            </a:pPr>
            <a:r>
              <a:rPr lang="en-GB" altLang="en-US" dirty="0" smtClean="0">
                <a:cs typeface="Arial" panose="020B0604020202020204" pitchFamily="34" charset="0"/>
              </a:rPr>
              <a:t>High winds may mean flying is impractical</a:t>
            </a:r>
          </a:p>
          <a:p>
            <a:pPr algn="just">
              <a:spcBef>
                <a:spcPts val="0"/>
              </a:spcBef>
              <a:defRPr/>
            </a:pPr>
            <a:endParaRPr lang="en-GB" altLang="en-US" dirty="0" smtClean="0"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defRPr/>
            </a:pPr>
            <a:r>
              <a:rPr lang="en-GB" altLang="en-US" dirty="0" smtClean="0">
                <a:cs typeface="Arial" panose="020B0604020202020204" pitchFamily="34" charset="0"/>
              </a:rPr>
              <a:t>A flight plan should be prepared in advance, agreed with the pilot and the command centre taking into account visibility, altitude, direction of sun, flight duration, fuel availability and communications</a:t>
            </a:r>
          </a:p>
          <a:p>
            <a:pPr algn="just">
              <a:spcBef>
                <a:spcPts val="0"/>
              </a:spcBef>
              <a:defRPr/>
            </a:pPr>
            <a:endParaRPr lang="en-GB" altLang="en-US" dirty="0" smtClean="0"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  <a:defRPr/>
            </a:pPr>
            <a:r>
              <a:rPr lang="en-GB" altLang="en-US" dirty="0" smtClean="0">
                <a:cs typeface="Arial" panose="020B0604020202020204" pitchFamily="34" charset="0"/>
              </a:rPr>
              <a:t>Flights should be planned from start to finish allowing sufficient light for observation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GB" altLang="en-US" dirty="0" smtClean="0">
              <a:cs typeface="Arial" panose="020B0604020202020204" pitchFamily="34" charset="0"/>
            </a:endParaRP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endParaRPr lang="en-GB" altLang="en-US" dirty="0">
              <a:cs typeface="Arial" panose="020B0604020202020204" pitchFamily="34" charset="0"/>
            </a:endParaRP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1252728" y="130175"/>
            <a:ext cx="952804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Flight Planning </a:t>
            </a:r>
          </a:p>
        </p:txBody>
      </p:sp>
    </p:spTree>
    <p:extLst>
      <p:ext uri="{BB962C8B-B14F-4D97-AF65-F5344CB8AC3E}">
        <p14:creationId xmlns:p14="http://schemas.microsoft.com/office/powerpoint/2010/main" val="341835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960120" y="1085719"/>
            <a:ext cx="10177272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dirty="0" smtClean="0">
                <a:cs typeface="Arial" panose="020B0604020202020204" pitchFamily="34" charset="0"/>
              </a:rPr>
              <a:t>Observations should be recorded on a </a:t>
            </a:r>
            <a:r>
              <a:rPr lang="en-GB" altLang="en-US" dirty="0" err="1" smtClean="0">
                <a:cs typeface="Arial" panose="020B0604020202020204" pitchFamily="34" charset="0"/>
              </a:rPr>
              <a:t>proforma</a:t>
            </a:r>
            <a:r>
              <a:rPr lang="en-GB" altLang="en-US" dirty="0" smtClean="0">
                <a:cs typeface="Arial" panose="020B0604020202020204" pitchFamily="34" charset="0"/>
              </a:rPr>
              <a:t> observation log with photographs and video linked to GPS.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GB" altLang="en-US" dirty="0" smtClean="0">
              <a:cs typeface="Arial" panose="020B060402020202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dirty="0" smtClean="0">
                <a:cs typeface="Arial" panose="020B0604020202020204" pitchFamily="34" charset="0"/>
              </a:rPr>
              <a:t>Fast shutter speeds (1/500th second) are recommended.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GB" altLang="en-US" dirty="0" smtClean="0">
              <a:cs typeface="Arial" panose="020B060402020202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dirty="0" smtClean="0">
                <a:cs typeface="Arial" panose="020B0604020202020204" pitchFamily="34" charset="0"/>
              </a:rPr>
              <a:t>Haze and light reflection can affect visibility. Positioning the sun behind the observer is easiest.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GB" altLang="en-US" dirty="0" smtClean="0">
              <a:cs typeface="Arial" panose="020B060402020202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dirty="0" smtClean="0">
                <a:cs typeface="Arial" panose="020B0604020202020204" pitchFamily="34" charset="0"/>
              </a:rPr>
              <a:t>Polarizing sunglasses can assist under certain light conditions.</a:t>
            </a: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1380744" y="130175"/>
            <a:ext cx="96560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Flight Planning </a:t>
            </a:r>
          </a:p>
        </p:txBody>
      </p:sp>
    </p:spTree>
    <p:extLst>
      <p:ext uri="{BB962C8B-B14F-4D97-AF65-F5344CB8AC3E}">
        <p14:creationId xmlns:p14="http://schemas.microsoft.com/office/powerpoint/2010/main" val="101796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84832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Incident Management</a:t>
            </a:r>
          </a:p>
        </p:txBody>
      </p:sp>
      <p:graphicFrame>
        <p:nvGraphicFramePr>
          <p:cNvPr id="6" name="Content Placeholder 3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884077"/>
              </p:ext>
            </p:extLst>
          </p:nvPr>
        </p:nvGraphicFramePr>
        <p:xfrm>
          <a:off x="2084832" y="908050"/>
          <a:ext cx="8229600" cy="521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433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1856232" y="2660777"/>
            <a:ext cx="7772400" cy="1470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Visual</a:t>
            </a:r>
            <a:r>
              <a:rPr lang="en-GB" altLang="en-US" dirty="0" smtClean="0"/>
              <a:t/>
            </a:r>
            <a:br>
              <a:rPr lang="en-GB" altLang="en-US" dirty="0" smtClean="0"/>
            </a:br>
            <a:r>
              <a:rPr lang="en-GB" altLang="en-US" b="1" dirty="0"/>
              <a:t>Q</a:t>
            </a:r>
            <a:r>
              <a:rPr lang="en-GB" altLang="en-US" b="1" dirty="0" smtClean="0"/>
              <a:t>uantifying </a:t>
            </a:r>
            <a:r>
              <a:rPr lang="en-GB" altLang="en-US" b="1" dirty="0"/>
              <a:t>O</a:t>
            </a:r>
            <a:r>
              <a:rPr lang="en-GB" altLang="en-US" b="1" dirty="0" smtClean="0"/>
              <a:t>il at Sea</a:t>
            </a:r>
          </a:p>
        </p:txBody>
      </p:sp>
    </p:spTree>
    <p:extLst>
      <p:ext uri="{BB962C8B-B14F-4D97-AF65-F5344CB8AC3E}">
        <p14:creationId xmlns:p14="http://schemas.microsoft.com/office/powerpoint/2010/main" val="202314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80743" y="130175"/>
            <a:ext cx="9727247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Visual Quantifying </a:t>
            </a:r>
            <a:r>
              <a:rPr lang="en-GB" altLang="en-US" sz="4000" b="1" dirty="0"/>
              <a:t>O</a:t>
            </a:r>
            <a:r>
              <a:rPr lang="en-GB" altLang="en-US" sz="4000" b="1" dirty="0" smtClean="0"/>
              <a:t>il </a:t>
            </a:r>
            <a:r>
              <a:rPr lang="en-GB" altLang="en-US" sz="4000" b="1" dirty="0"/>
              <a:t>V</a:t>
            </a:r>
            <a:r>
              <a:rPr lang="en-GB" altLang="en-US" sz="4000" b="1" dirty="0" smtClean="0"/>
              <a:t>olumes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07808" y="1440307"/>
            <a:ext cx="9727247" cy="44640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Accurate assessment of quantity is not possible due to difficulties in assessing the thickness and coverage of the oil.</a:t>
            </a:r>
          </a:p>
          <a:p>
            <a:pPr algn="just"/>
            <a:endParaRPr lang="en-GB" altLang="en-US" sz="800" dirty="0" smtClean="0"/>
          </a:p>
          <a:p>
            <a:pPr algn="just"/>
            <a:endParaRPr lang="en-GB" altLang="en-US" sz="800" dirty="0" smtClean="0"/>
          </a:p>
          <a:p>
            <a:pPr algn="just"/>
            <a:r>
              <a:rPr lang="en-GB" altLang="en-US" dirty="0" smtClean="0"/>
              <a:t>The Bonn Agreement Oil Appearance Code describes the r</a:t>
            </a:r>
            <a:r>
              <a:rPr lang="en-US" altLang="en-US" dirty="0" smtClean="0"/>
              <a:t>elation between the appearance, thickness and volume of floating oil.</a:t>
            </a: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9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56509"/>
              </p:ext>
            </p:extLst>
          </p:nvPr>
        </p:nvGraphicFramePr>
        <p:xfrm>
          <a:off x="1499616" y="1268286"/>
          <a:ext cx="9144000" cy="3908438"/>
        </p:xfrm>
        <a:graphic>
          <a:graphicData uri="http://schemas.openxmlformats.org/drawingml/2006/table">
            <a:tbl>
              <a:tblPr/>
              <a:tblGrid>
                <a:gridCol w="155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34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Code </a:t>
                      </a:r>
                      <a:endParaRPr kumimoji="0" lang="en-GB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Appearance</a:t>
                      </a:r>
                      <a:endParaRPr kumimoji="0" lang="en-GB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Approximate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thickness (</a:t>
                      </a:r>
                      <a:r>
                        <a:rPr kumimoji="0" lang="el-GR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μ</a:t>
                      </a:r>
                      <a:r>
                        <a:rPr kumimoji="0" lang="en-GB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m)</a:t>
                      </a:r>
                      <a:endParaRPr kumimoji="0" lang="en-GB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Litres per km²</a:t>
                      </a:r>
                      <a:endParaRPr kumimoji="0" lang="en-GB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1</a:t>
                      </a:r>
                      <a:endParaRPr kumimoji="0" lang="en-GB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Sheen (silvery/grey)</a:t>
                      </a:r>
                      <a:endParaRPr kumimoji="0" lang="en-GB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0.04 – 0.30</a:t>
                      </a:r>
                      <a:endParaRPr kumimoji="0" lang="en-GB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40 - 300</a:t>
                      </a:r>
                      <a:endParaRPr kumimoji="0" lang="en-GB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6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2</a:t>
                      </a:r>
                      <a:endParaRPr kumimoji="0" lang="en-GB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Rainbow </a:t>
                      </a:r>
                      <a:endParaRPr kumimoji="0" lang="en-GB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0.3 – 5.0</a:t>
                      </a:r>
                      <a:endParaRPr kumimoji="0" lang="en-GB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300 – 5,000</a:t>
                      </a:r>
                      <a:endParaRPr kumimoji="0" lang="en-GB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6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3</a:t>
                      </a:r>
                      <a:endParaRPr kumimoji="0" lang="en-GB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Metallic</a:t>
                      </a:r>
                      <a:endParaRPr kumimoji="0" lang="en-GB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5.0 – 50</a:t>
                      </a:r>
                      <a:endParaRPr kumimoji="0" lang="en-GB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5,000 – 50,000</a:t>
                      </a:r>
                      <a:endParaRPr kumimoji="0" lang="en-GB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70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4</a:t>
                      </a:r>
                      <a:endParaRPr kumimoji="0" lang="en-GB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Discontinuous True Oil Colour</a:t>
                      </a:r>
                      <a:endParaRPr kumimoji="0" lang="en-GB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50 – 200</a:t>
                      </a:r>
                      <a:endParaRPr kumimoji="0" lang="en-GB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50,000 – 200,000</a:t>
                      </a:r>
                      <a:endParaRPr kumimoji="0" lang="en-GB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24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5</a:t>
                      </a:r>
                      <a:endParaRPr kumimoji="0" lang="en-GB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Continuous True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Oil Colour</a:t>
                      </a:r>
                      <a:endParaRPr kumimoji="0" lang="en-GB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200 +</a:t>
                      </a:r>
                      <a:endParaRPr kumimoji="0" lang="en-GB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200,000 +</a:t>
                      </a:r>
                      <a:endParaRPr kumimoji="0" lang="en-GB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85138" marR="85138" marT="41904" marB="41904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itle 2"/>
          <p:cNvSpPr txBox="1">
            <a:spLocks/>
          </p:cNvSpPr>
          <p:nvPr/>
        </p:nvSpPr>
        <p:spPr>
          <a:xfrm>
            <a:off x="1499616" y="57023"/>
            <a:ext cx="91440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smtClean="0"/>
              <a:t>Bonn Agreement  Oil Appearance Code</a:t>
            </a:r>
            <a:endParaRPr lang="en-GB" altLang="en-US" sz="4000" dirty="0" smtClean="0"/>
          </a:p>
        </p:txBody>
      </p:sp>
      <p:sp>
        <p:nvSpPr>
          <p:cNvPr id="7" name="TextBox 1">
            <a:extLst/>
          </p:cNvPr>
          <p:cNvSpPr txBox="1">
            <a:spLocks noChangeArrowheads="1"/>
          </p:cNvSpPr>
          <p:nvPr/>
        </p:nvSpPr>
        <p:spPr bwMode="auto">
          <a:xfrm>
            <a:off x="1894904" y="5516436"/>
            <a:ext cx="812692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800" dirty="0">
                <a:latin typeface="+mn-lt"/>
              </a:rPr>
              <a:t>Estimation of range (upper and lower figures)</a:t>
            </a:r>
          </a:p>
        </p:txBody>
      </p:sp>
    </p:spTree>
    <p:extLst>
      <p:ext uri="{BB962C8B-B14F-4D97-AF65-F5344CB8AC3E}">
        <p14:creationId xmlns:p14="http://schemas.microsoft.com/office/powerpoint/2010/main" val="317662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63802" y="193676"/>
            <a:ext cx="905256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Code 1 – Sheen/Code 2 </a:t>
            </a:r>
            <a:r>
              <a:rPr lang="en-GB" altLang="en-US" sz="4000" b="1" dirty="0" smtClean="0">
                <a:sym typeface="Symbol" panose="05050102010706020507" pitchFamily="18" charset="2"/>
              </a:rPr>
              <a:t></a:t>
            </a:r>
            <a:r>
              <a:rPr lang="en-GB" altLang="en-US" sz="4000" b="1" dirty="0" smtClean="0"/>
              <a:t> Rainbow</a:t>
            </a:r>
          </a:p>
        </p:txBody>
      </p:sp>
      <p:sp>
        <p:nvSpPr>
          <p:cNvPr id="6" name="Rectangle 5">
            <a:extLst/>
          </p:cNvPr>
          <p:cNvSpPr/>
          <p:nvPr/>
        </p:nvSpPr>
        <p:spPr>
          <a:xfrm>
            <a:off x="1706436" y="5835650"/>
            <a:ext cx="148272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GB" altLang="en-US" sz="18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Source: Bonn </a:t>
            </a:r>
          </a:p>
        </p:txBody>
      </p:sp>
      <p:pic>
        <p:nvPicPr>
          <p:cNvPr id="7" name="Picture 4" descr="CNV000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125538"/>
            <a:ext cx="8316912" cy="469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5">
            <a:extLst/>
          </p:cNvPr>
          <p:cNvSpPr txBox="1">
            <a:spLocks noChangeArrowheads="1"/>
          </p:cNvSpPr>
          <p:nvPr/>
        </p:nvSpPr>
        <p:spPr bwMode="auto">
          <a:xfrm>
            <a:off x="1911350" y="5373688"/>
            <a:ext cx="81359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GB" altLang="en-US" b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CODE 1 </a:t>
            </a:r>
            <a:r>
              <a:rPr lang="ja-JP" altLang="en-GB" b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‘</a:t>
            </a:r>
            <a:r>
              <a:rPr lang="en-GB" altLang="ja-JP" b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SHEEN</a:t>
            </a:r>
            <a:r>
              <a:rPr lang="ja-JP" altLang="en-GB" b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’</a:t>
            </a:r>
            <a:r>
              <a:rPr lang="en-GB" altLang="ja-JP" b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 + CODE 2 </a:t>
            </a:r>
            <a:r>
              <a:rPr lang="ja-JP" altLang="en-GB" b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‘</a:t>
            </a:r>
            <a:r>
              <a:rPr lang="en-GB" altLang="ja-JP" b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RAINBOW</a:t>
            </a:r>
            <a:r>
              <a:rPr lang="ja-JP" altLang="en-GB" b="1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’</a:t>
            </a:r>
            <a:endParaRPr lang="en-GB" altLang="en-US" b="1">
              <a:solidFill>
                <a:srgbClr val="002060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85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85416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 </a:t>
            </a:r>
            <a:r>
              <a:rPr lang="en-GB" altLang="en-US" sz="4000" b="1" dirty="0" smtClean="0"/>
              <a:t>Code 3 - Metallic</a:t>
            </a:r>
          </a:p>
        </p:txBody>
      </p:sp>
      <p:sp>
        <p:nvSpPr>
          <p:cNvPr id="6" name="Rectangle 5">
            <a:extLst/>
          </p:cNvPr>
          <p:cNvSpPr/>
          <p:nvPr/>
        </p:nvSpPr>
        <p:spPr>
          <a:xfrm>
            <a:off x="2099628" y="6102721"/>
            <a:ext cx="148272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GB" altLang="en-US" sz="18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Source: Bonn </a:t>
            </a:r>
          </a:p>
        </p:txBody>
      </p:sp>
      <p:pic>
        <p:nvPicPr>
          <p:cNvPr id="7" name="Picture 3" descr="Oil 0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"/>
          <a:stretch>
            <a:fillRect/>
          </a:stretch>
        </p:blipFill>
        <p:spPr bwMode="auto">
          <a:xfrm>
            <a:off x="2196529" y="964629"/>
            <a:ext cx="8137525" cy="51641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5">
            <a:extLst/>
          </p:cNvPr>
          <p:cNvSpPr txBox="1">
            <a:spLocks noChangeArrowheads="1"/>
          </p:cNvSpPr>
          <p:nvPr/>
        </p:nvSpPr>
        <p:spPr bwMode="auto">
          <a:xfrm>
            <a:off x="2196529" y="4996879"/>
            <a:ext cx="813593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defRPr/>
            </a:pPr>
            <a:r>
              <a:rPr lang="en-GB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Code 3 </a:t>
            </a:r>
            <a:r>
              <a:rPr lang="ja-JP" altLang="en-GB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‘</a:t>
            </a:r>
            <a:r>
              <a:rPr lang="en-GB" altLang="ja-JP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Metallic</a:t>
            </a:r>
            <a:r>
              <a:rPr lang="ja-JP" altLang="en-GB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’</a:t>
            </a:r>
            <a:r>
              <a:rPr lang="en-GB" altLang="ja-JP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 appears as a homogeneous colour. It acts like a </a:t>
            </a:r>
            <a:r>
              <a:rPr lang="ja-JP" altLang="en-GB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‘</a:t>
            </a:r>
            <a:r>
              <a:rPr lang="en-GB" altLang="ja-JP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mirror</a:t>
            </a:r>
            <a:r>
              <a:rPr lang="ja-JP" altLang="en-GB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’</a:t>
            </a:r>
            <a:r>
              <a:rPr lang="en-GB" altLang="ja-JP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 that is dependent on light and sky conditions. When the sky is </a:t>
            </a:r>
            <a:r>
              <a:rPr lang="ja-JP" altLang="en-GB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‘</a:t>
            </a:r>
            <a:r>
              <a:rPr lang="en-GB" altLang="ja-JP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blue</a:t>
            </a:r>
            <a:r>
              <a:rPr lang="ja-JP" altLang="en-GB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’</a:t>
            </a:r>
            <a:r>
              <a:rPr lang="en-GB" altLang="ja-JP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 – the colour blue will be observed.</a:t>
            </a:r>
            <a:endParaRPr lang="en-GB" altLang="en-US" b="1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52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63040" y="130175"/>
            <a:ext cx="91988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Sheen, Rainbow and Metallic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75104" y="908050"/>
            <a:ext cx="8316913" cy="5072063"/>
          </a:xfrm>
          <a:prstGeom prst="rect">
            <a:avLst/>
          </a:prstGeom>
        </p:spPr>
      </p:pic>
      <p:sp>
        <p:nvSpPr>
          <p:cNvPr id="7" name="正方形/長方形 1"/>
          <p:cNvSpPr>
            <a:spLocks noChangeArrowheads="1"/>
          </p:cNvSpPr>
          <p:nvPr/>
        </p:nvSpPr>
        <p:spPr bwMode="auto">
          <a:xfrm>
            <a:off x="2083054" y="5719763"/>
            <a:ext cx="97948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ja-JP" sz="1100" dirty="0" smtClean="0">
                <a:solidFill>
                  <a:schemeClr val="bg1"/>
                </a:solidFill>
                <a:latin typeface="+mn-lt"/>
              </a:rPr>
              <a:t>Source: ITOPF</a:t>
            </a:r>
            <a:endParaRPr lang="ja-JP" altLang="en-US" sz="1100" dirty="0" smtClean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028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1353312" y="130175"/>
            <a:ext cx="96560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Initial </a:t>
            </a:r>
            <a:r>
              <a:rPr lang="en-GB" altLang="en-US" sz="4000" b="1" dirty="0"/>
              <a:t>S</a:t>
            </a:r>
            <a:r>
              <a:rPr lang="en-GB" altLang="en-US" sz="4000" b="1" dirty="0" smtClean="0"/>
              <a:t>pill Assessment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1353312" y="1160187"/>
            <a:ext cx="965606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113"/>
              </a:spcBef>
              <a:spcAft>
                <a:spcPts val="1113"/>
              </a:spcAft>
            </a:pPr>
            <a:r>
              <a:rPr lang="en-GB" altLang="en-US" dirty="0" smtClean="0"/>
              <a:t>Overflights should be a high priority in the initial stages of a response</a:t>
            </a:r>
          </a:p>
          <a:p>
            <a:pPr>
              <a:spcBef>
                <a:spcPts val="1113"/>
              </a:spcBef>
              <a:spcAft>
                <a:spcPts val="1113"/>
              </a:spcAft>
            </a:pPr>
            <a:r>
              <a:rPr lang="en-GB" altLang="en-US" dirty="0" smtClean="0"/>
              <a:t>The information we require for response strategy is:</a:t>
            </a:r>
          </a:p>
          <a:p>
            <a:pPr marL="712788" lvl="1" indent="-447675">
              <a:spcBef>
                <a:spcPts val="675"/>
              </a:spcBef>
              <a:buFont typeface="Wingdings" panose="05000000000000000000" pitchFamily="2" charset="2"/>
              <a:buChar char="ü"/>
            </a:pPr>
            <a:r>
              <a:rPr lang="en-GB" altLang="en-US" dirty="0" smtClean="0"/>
              <a:t>Confirm spill source/location and size</a:t>
            </a:r>
          </a:p>
          <a:p>
            <a:pPr marL="712788" lvl="1" indent="-447675">
              <a:spcBef>
                <a:spcPts val="675"/>
              </a:spcBef>
              <a:buFont typeface="Wingdings" panose="05000000000000000000" pitchFamily="2" charset="2"/>
              <a:buChar char="ü"/>
            </a:pPr>
            <a:r>
              <a:rPr lang="en-GB" altLang="en-US" dirty="0" smtClean="0"/>
              <a:t>Identify oil type and condition</a:t>
            </a:r>
          </a:p>
          <a:p>
            <a:pPr marL="712788" lvl="1" indent="-447675">
              <a:spcBef>
                <a:spcPts val="675"/>
              </a:spcBef>
              <a:buFont typeface="Wingdings" panose="05000000000000000000" pitchFamily="2" charset="2"/>
              <a:buChar char="ü"/>
            </a:pPr>
            <a:r>
              <a:rPr lang="en-GB" altLang="en-US" dirty="0" smtClean="0"/>
              <a:t>Identify local weather conditions and sea state</a:t>
            </a:r>
          </a:p>
          <a:p>
            <a:pPr marL="712788" lvl="1" indent="-447675">
              <a:spcBef>
                <a:spcPts val="675"/>
              </a:spcBef>
              <a:buFont typeface="Wingdings" panose="05000000000000000000" pitchFamily="2" charset="2"/>
              <a:buChar char="ü"/>
            </a:pPr>
            <a:r>
              <a:rPr lang="en-GB" altLang="en-US" dirty="0" smtClean="0"/>
              <a:t>Corroborate forecasted spill trajectory</a:t>
            </a:r>
          </a:p>
          <a:p>
            <a:pPr marL="712788" lvl="1" indent="-447675">
              <a:spcBef>
                <a:spcPts val="675"/>
              </a:spcBef>
              <a:buFont typeface="Wingdings" panose="05000000000000000000" pitchFamily="2" charset="2"/>
              <a:buChar char="ü"/>
            </a:pPr>
            <a:r>
              <a:rPr lang="en-GB" altLang="en-US" dirty="0" smtClean="0"/>
              <a:t>Identify potential areas at risk </a:t>
            </a:r>
          </a:p>
        </p:txBody>
      </p:sp>
    </p:spTree>
    <p:extLst>
      <p:ext uri="{BB962C8B-B14F-4D97-AF65-F5344CB8AC3E}">
        <p14:creationId xmlns:p14="http://schemas.microsoft.com/office/powerpoint/2010/main" val="23325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93392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Discontinuous True </a:t>
            </a:r>
            <a:r>
              <a:rPr lang="en-GB" altLang="en-US" sz="4000" b="1" dirty="0"/>
              <a:t>C</a:t>
            </a:r>
            <a:r>
              <a:rPr lang="en-GB" altLang="en-US" sz="4000" b="1" dirty="0" smtClean="0"/>
              <a:t>olour</a:t>
            </a:r>
          </a:p>
        </p:txBody>
      </p:sp>
      <p:sp>
        <p:nvSpPr>
          <p:cNvPr id="6" name="Rectangle 5">
            <a:extLst/>
          </p:cNvPr>
          <p:cNvSpPr/>
          <p:nvPr/>
        </p:nvSpPr>
        <p:spPr>
          <a:xfrm>
            <a:off x="312230" y="6024563"/>
            <a:ext cx="148272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GB" altLang="en-US" sz="18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Source:  Bonn</a:t>
            </a:r>
          </a:p>
        </p:txBody>
      </p:sp>
      <p:pic>
        <p:nvPicPr>
          <p:cNvPr id="7" name="Picture 4" descr="http://www.oilspillsolutions.org/Fig%206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6" b="15434"/>
          <a:stretch>
            <a:fillRect/>
          </a:stretch>
        </p:blipFill>
        <p:spPr bwMode="auto">
          <a:xfrm>
            <a:off x="1860042" y="1341438"/>
            <a:ext cx="5191125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www.oilspillsolutions.org/Fig%206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53"/>
          <a:stretch>
            <a:fillRect/>
          </a:stretch>
        </p:blipFill>
        <p:spPr bwMode="auto">
          <a:xfrm>
            <a:off x="5460492" y="3860800"/>
            <a:ext cx="52197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5">
            <a:extLst/>
          </p:cNvPr>
          <p:cNvSpPr txBox="1">
            <a:spLocks noChangeArrowheads="1"/>
          </p:cNvSpPr>
          <p:nvPr/>
        </p:nvSpPr>
        <p:spPr bwMode="auto">
          <a:xfrm>
            <a:off x="1536192" y="836613"/>
            <a:ext cx="9144000" cy="523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GB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+mn-ea"/>
              </a:rPr>
              <a:t>50 </a:t>
            </a:r>
            <a:r>
              <a:rPr lang="en-GB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+mn-ea"/>
                <a:sym typeface="Symbol" pitchFamily="18" charset="2"/>
              </a:rPr>
              <a:t></a:t>
            </a:r>
            <a:r>
              <a:rPr lang="en-GB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+mn-ea"/>
              </a:rPr>
              <a:t>m</a:t>
            </a:r>
            <a:r>
              <a:rPr lang="en-GB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+mn-ea"/>
              </a:rPr>
              <a:t> to 200 </a:t>
            </a:r>
            <a:r>
              <a:rPr lang="en-GB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+mn-ea"/>
                <a:sym typeface="Symbol" pitchFamily="18" charset="2"/>
              </a:rPr>
              <a:t></a:t>
            </a:r>
            <a:r>
              <a:rPr lang="en-GB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+mn-ea"/>
              </a:rPr>
              <a:t>m</a:t>
            </a:r>
            <a:r>
              <a:rPr lang="en-GB" sz="2800" dirty="0">
                <a:solidFill>
                  <a:srgbClr val="002060"/>
                </a:solidFill>
                <a:latin typeface="Arial Black" pitchFamily="34" charset="0"/>
                <a:ea typeface="+mn-ea"/>
              </a:rPr>
              <a:t> </a:t>
            </a: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1787017" y="3716338"/>
            <a:ext cx="3498215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+mn-lt"/>
              </a:rPr>
              <a:t>Code 4 – Discontinuous true colour </a:t>
            </a:r>
            <a:r>
              <a:rPr lang="en-GB" altLang="en-US" sz="2400" dirty="0">
                <a:latin typeface="+mn-lt"/>
                <a:sym typeface="Symbol" panose="05050102010706020507" pitchFamily="18" charset="2"/>
              </a:rPr>
              <a:t></a:t>
            </a:r>
            <a:r>
              <a:rPr lang="en-GB" altLang="en-US" sz="2400" dirty="0">
                <a:latin typeface="+mn-lt"/>
              </a:rPr>
              <a:t> consists of small areas, or patches, of Code 5, Continuous true colour in a background of Code 3, Metallic.</a:t>
            </a:r>
          </a:p>
        </p:txBody>
      </p:sp>
    </p:spTree>
    <p:extLst>
      <p:ext uri="{BB962C8B-B14F-4D97-AF65-F5344CB8AC3E}">
        <p14:creationId xmlns:p14="http://schemas.microsoft.com/office/powerpoint/2010/main" val="356042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/>
          </p:cNvPr>
          <p:cNvSpPr/>
          <p:nvPr/>
        </p:nvSpPr>
        <p:spPr>
          <a:xfrm>
            <a:off x="1395540" y="6300788"/>
            <a:ext cx="1621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GB" altLang="en-US" sz="1800" dirty="0">
                <a:latin typeface="+mn-lt"/>
                <a:ea typeface="+mn-ea"/>
                <a:cs typeface="Arial" panose="020B0604020202020204" pitchFamily="34" charset="0"/>
              </a:rPr>
              <a:t>Source:  Bonn</a:t>
            </a:r>
          </a:p>
        </p:txBody>
      </p:sp>
      <p:pic>
        <p:nvPicPr>
          <p:cNvPr id="6" name="Picture 2" descr="http://www.oilspillsolutions.org/fastbo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802" y="1111631"/>
            <a:ext cx="7483475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/>
          </p:cNvPr>
          <p:cNvSpPr txBox="1">
            <a:spLocks/>
          </p:cNvSpPr>
          <p:nvPr/>
        </p:nvSpPr>
        <p:spPr bwMode="auto">
          <a:xfrm>
            <a:off x="1684465" y="115888"/>
            <a:ext cx="82296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GB" altLang="en-US" sz="4000" b="1" dirty="0">
                <a:latin typeface="+mj-lt"/>
                <a:ea typeface="+mj-ea"/>
                <a:cs typeface="+mj-cs"/>
              </a:rPr>
              <a:t>Discontinuous </a:t>
            </a:r>
            <a:r>
              <a:rPr lang="en-GB" altLang="en-US" sz="4000" b="1" dirty="0" smtClean="0">
                <a:latin typeface="+mj-lt"/>
                <a:ea typeface="+mj-ea"/>
                <a:cs typeface="+mj-cs"/>
              </a:rPr>
              <a:t>True </a:t>
            </a:r>
            <a:r>
              <a:rPr lang="en-GB" altLang="en-US" sz="4000" b="1" dirty="0">
                <a:latin typeface="+mj-lt"/>
                <a:ea typeface="+mj-ea"/>
                <a:cs typeface="+mj-cs"/>
              </a:rPr>
              <a:t>C</a:t>
            </a:r>
            <a:r>
              <a:rPr lang="en-GB" altLang="en-US" sz="4000" b="1" dirty="0" smtClean="0">
                <a:latin typeface="+mj-lt"/>
                <a:ea typeface="+mj-ea"/>
                <a:cs typeface="+mj-cs"/>
              </a:rPr>
              <a:t>olour</a:t>
            </a:r>
            <a:endParaRPr lang="en-GB" altLang="en-US" sz="40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5426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>
            <a:extLst/>
          </p:cNvPr>
          <p:cNvSpPr txBox="1">
            <a:spLocks/>
          </p:cNvSpPr>
          <p:nvPr/>
        </p:nvSpPr>
        <p:spPr bwMode="auto">
          <a:xfrm>
            <a:off x="1684465" y="115888"/>
            <a:ext cx="82296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GB" altLang="en-US" sz="4000" b="1" dirty="0" smtClean="0">
                <a:latin typeface="+mj-lt"/>
                <a:ea typeface="+mj-ea"/>
                <a:cs typeface="+mj-cs"/>
              </a:rPr>
              <a:t>Continuous True </a:t>
            </a:r>
            <a:r>
              <a:rPr lang="en-GB" altLang="en-US" sz="4000" b="1" dirty="0">
                <a:latin typeface="+mj-lt"/>
                <a:ea typeface="+mj-ea"/>
                <a:cs typeface="+mj-cs"/>
              </a:rPr>
              <a:t>C</a:t>
            </a:r>
            <a:r>
              <a:rPr lang="en-GB" altLang="en-US" sz="4000" b="1" dirty="0" smtClean="0">
                <a:latin typeface="+mj-lt"/>
                <a:ea typeface="+mj-ea"/>
                <a:cs typeface="+mj-cs"/>
              </a:rPr>
              <a:t>olour</a:t>
            </a:r>
            <a:endParaRPr lang="en-GB" altLang="en-US" sz="40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560" y="1196975"/>
            <a:ext cx="8372475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1335024" y="5796361"/>
            <a:ext cx="1828800" cy="3843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2000" dirty="0" smtClean="0"/>
              <a:t>Source: Bonn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1926781" y="5187805"/>
            <a:ext cx="1335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400" b="1" dirty="0">
                <a:solidFill>
                  <a:schemeClr val="bg1"/>
                </a:solidFill>
                <a:latin typeface="Tahoma" panose="020B0604030504040204" pitchFamily="34" charset="0"/>
              </a:rPr>
              <a:t>CODE 5</a:t>
            </a:r>
          </a:p>
        </p:txBody>
      </p:sp>
      <p:sp>
        <p:nvSpPr>
          <p:cNvPr id="9" name="Text Box 5">
            <a:extLst/>
          </p:cNvPr>
          <p:cNvSpPr txBox="1">
            <a:spLocks noChangeArrowheads="1"/>
          </p:cNvSpPr>
          <p:nvPr/>
        </p:nvSpPr>
        <p:spPr bwMode="auto">
          <a:xfrm>
            <a:off x="1033272" y="1196975"/>
            <a:ext cx="9144000" cy="52228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GB" sz="28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+mn-ea"/>
              </a:rPr>
              <a:t>200 </a:t>
            </a:r>
            <a:r>
              <a:rPr lang="en-GB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+mn-ea"/>
                <a:sym typeface="Symbol" pitchFamily="18" charset="2"/>
              </a:rPr>
              <a:t></a:t>
            </a:r>
            <a:r>
              <a:rPr lang="en-GB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+mn-ea"/>
              </a:rPr>
              <a:t>m +</a:t>
            </a:r>
            <a:r>
              <a:rPr lang="en-GB" sz="2800" dirty="0">
                <a:solidFill>
                  <a:srgbClr val="002060"/>
                </a:solidFill>
                <a:latin typeface="Arial Black" pitchFamily="34" charset="0"/>
                <a:ea typeface="+mn-ea"/>
              </a:rPr>
              <a:t> </a:t>
            </a:r>
          </a:p>
        </p:txBody>
      </p:sp>
      <p:cxnSp>
        <p:nvCxnSpPr>
          <p:cNvPr id="10" name="Straight Arrow Connector 9">
            <a:extLst/>
          </p:cNvPr>
          <p:cNvCxnSpPr/>
          <p:nvPr/>
        </p:nvCxnSpPr>
        <p:spPr>
          <a:xfrm flipV="1">
            <a:off x="4246372" y="3503612"/>
            <a:ext cx="2736850" cy="12954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8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>
            <a:extLst/>
          </p:cNvPr>
          <p:cNvSpPr txBox="1">
            <a:spLocks/>
          </p:cNvSpPr>
          <p:nvPr/>
        </p:nvSpPr>
        <p:spPr bwMode="auto">
          <a:xfrm>
            <a:off x="1684465" y="115888"/>
            <a:ext cx="82296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GB" altLang="en-US" sz="4000" b="1" dirty="0">
                <a:latin typeface="+mj-lt"/>
                <a:ea typeface="+mj-ea"/>
                <a:cs typeface="+mj-cs"/>
              </a:rPr>
              <a:t>C</a:t>
            </a:r>
            <a:r>
              <a:rPr lang="en-GB" altLang="en-US" sz="4000" b="1" dirty="0" smtClean="0">
                <a:latin typeface="+mj-lt"/>
                <a:ea typeface="+mj-ea"/>
                <a:cs typeface="+mj-cs"/>
              </a:rPr>
              <a:t>ontinuous True </a:t>
            </a:r>
            <a:r>
              <a:rPr lang="en-GB" altLang="en-US" sz="4000" b="1" dirty="0">
                <a:latin typeface="+mj-lt"/>
                <a:ea typeface="+mj-ea"/>
                <a:cs typeface="+mj-cs"/>
              </a:rPr>
              <a:t>C</a:t>
            </a:r>
            <a:r>
              <a:rPr lang="en-GB" altLang="en-US" sz="4000" b="1" dirty="0" smtClean="0">
                <a:latin typeface="+mj-lt"/>
                <a:ea typeface="+mj-ea"/>
                <a:cs typeface="+mj-cs"/>
              </a:rPr>
              <a:t>olour</a:t>
            </a:r>
            <a:endParaRPr lang="en-GB" altLang="en-US" sz="4000" b="1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395540" y="6300788"/>
            <a:ext cx="1549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GB" altLang="en-US" sz="1800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Source: Bonn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440" y="1196975"/>
            <a:ext cx="8372475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>
            <a:extLst/>
          </p:cNvPr>
          <p:cNvSpPr txBox="1">
            <a:spLocks noChangeArrowheads="1"/>
          </p:cNvSpPr>
          <p:nvPr/>
        </p:nvSpPr>
        <p:spPr bwMode="auto">
          <a:xfrm>
            <a:off x="1216152" y="1196975"/>
            <a:ext cx="9144000" cy="52228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GB" sz="2800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+mn-ea"/>
              </a:rPr>
              <a:t>200 </a:t>
            </a:r>
            <a:r>
              <a:rPr lang="en-GB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+mn-ea"/>
                <a:sym typeface="Symbol" pitchFamily="18" charset="2"/>
              </a:rPr>
              <a:t></a:t>
            </a:r>
            <a:r>
              <a:rPr lang="en-GB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+mn-ea"/>
              </a:rPr>
              <a:t>m +</a:t>
            </a:r>
            <a:r>
              <a:rPr lang="en-GB" sz="2800" dirty="0">
                <a:solidFill>
                  <a:srgbClr val="002060"/>
                </a:solidFill>
                <a:latin typeface="Arial Black" pitchFamily="34" charset="0"/>
                <a:ea typeface="+mn-ea"/>
              </a:rPr>
              <a:t> </a:t>
            </a:r>
          </a:p>
        </p:txBody>
      </p:sp>
      <p:cxnSp>
        <p:nvCxnSpPr>
          <p:cNvPr id="9" name="Straight Arrow Connector 8">
            <a:extLst/>
          </p:cNvPr>
          <p:cNvCxnSpPr/>
          <p:nvPr/>
        </p:nvCxnSpPr>
        <p:spPr>
          <a:xfrm flipV="1">
            <a:off x="4419727" y="3357563"/>
            <a:ext cx="2736850" cy="12954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154490" y="4868863"/>
            <a:ext cx="22812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400" b="1">
                <a:solidFill>
                  <a:schemeClr val="bg1"/>
                </a:solidFill>
                <a:latin typeface="Tahoma" panose="020B0604030504040204" pitchFamily="34" charset="0"/>
              </a:rPr>
              <a:t>CODE 5 </a:t>
            </a:r>
            <a:r>
              <a:rPr lang="en-GB" altLang="en-US" sz="2400" b="1">
                <a:solidFill>
                  <a:schemeClr val="bg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GB" altLang="en-US" sz="2400" b="1">
                <a:solidFill>
                  <a:schemeClr val="bg1"/>
                </a:solidFill>
                <a:latin typeface="Tahoma" panose="020B0604030504040204" pitchFamily="34" charset="0"/>
              </a:rPr>
              <a:t> CTC</a:t>
            </a:r>
          </a:p>
        </p:txBody>
      </p:sp>
    </p:spTree>
    <p:extLst>
      <p:ext uri="{BB962C8B-B14F-4D97-AF65-F5344CB8AC3E}">
        <p14:creationId xmlns:p14="http://schemas.microsoft.com/office/powerpoint/2010/main" val="269273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>
            <a:extLst/>
          </p:cNvPr>
          <p:cNvSpPr txBox="1">
            <a:spLocks/>
          </p:cNvSpPr>
          <p:nvPr/>
        </p:nvSpPr>
        <p:spPr bwMode="auto">
          <a:xfrm>
            <a:off x="1684465" y="115888"/>
            <a:ext cx="82296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GB" altLang="en-US" sz="4000" b="1" dirty="0">
                <a:latin typeface="+mj-lt"/>
                <a:ea typeface="+mj-ea"/>
                <a:cs typeface="+mj-cs"/>
              </a:rPr>
              <a:t>C</a:t>
            </a:r>
            <a:r>
              <a:rPr lang="en-GB" altLang="en-US" sz="4000" b="1" dirty="0" smtClean="0">
                <a:latin typeface="+mj-lt"/>
                <a:ea typeface="+mj-ea"/>
                <a:cs typeface="+mj-cs"/>
              </a:rPr>
              <a:t>ontinuous True </a:t>
            </a:r>
            <a:r>
              <a:rPr lang="en-GB" altLang="en-US" sz="4000" b="1" dirty="0">
                <a:latin typeface="+mj-lt"/>
                <a:ea typeface="+mj-ea"/>
                <a:cs typeface="+mj-cs"/>
              </a:rPr>
              <a:t>C</a:t>
            </a:r>
            <a:r>
              <a:rPr lang="en-GB" altLang="en-US" sz="4000" b="1" dirty="0" smtClean="0">
                <a:latin typeface="+mj-lt"/>
                <a:ea typeface="+mj-ea"/>
                <a:cs typeface="+mj-cs"/>
              </a:rPr>
              <a:t>olour</a:t>
            </a:r>
            <a:endParaRPr lang="en-GB" altLang="en-US" sz="4000" b="1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752156" y="5865958"/>
            <a:ext cx="1549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Source: Bonn</a:t>
            </a:r>
          </a:p>
        </p:txBody>
      </p:sp>
      <p:pic>
        <p:nvPicPr>
          <p:cNvPr id="8" name="Picture 4" descr="DSC_00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492" y="1196975"/>
            <a:ext cx="7921625" cy="4608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96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026476" y="5906439"/>
            <a:ext cx="1549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Source: Bonn</a:t>
            </a:r>
          </a:p>
        </p:txBody>
      </p:sp>
      <p:pic>
        <p:nvPicPr>
          <p:cNvPr id="6" name="Picture 4" descr="P32900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2" t="35364" r="12520" b="16545"/>
          <a:stretch>
            <a:fillRect/>
          </a:stretch>
        </p:blipFill>
        <p:spPr bwMode="auto">
          <a:xfrm>
            <a:off x="2152968" y="1052513"/>
            <a:ext cx="7559675" cy="4752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492693" y="5156200"/>
            <a:ext cx="2562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000">
                <a:solidFill>
                  <a:schemeClr val="bg1"/>
                </a:solidFill>
                <a:latin typeface="Arial Black" panose="020B0A04020102020204" pitchFamily="34" charset="0"/>
              </a:rPr>
              <a:t>HEAVY FUEL OIL</a:t>
            </a:r>
          </a:p>
        </p:txBody>
      </p:sp>
      <p:sp>
        <p:nvSpPr>
          <p:cNvPr id="8" name="Title 1">
            <a:extLst/>
          </p:cNvPr>
          <p:cNvSpPr txBox="1">
            <a:spLocks/>
          </p:cNvSpPr>
          <p:nvPr/>
        </p:nvSpPr>
        <p:spPr bwMode="auto">
          <a:xfrm>
            <a:off x="1684465" y="115888"/>
            <a:ext cx="82296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GB" altLang="en-US" sz="4000" b="1" dirty="0">
                <a:latin typeface="+mj-lt"/>
                <a:ea typeface="+mj-ea"/>
                <a:cs typeface="+mj-cs"/>
              </a:rPr>
              <a:t>C</a:t>
            </a:r>
            <a:r>
              <a:rPr lang="en-GB" altLang="en-US" sz="4000" b="1" dirty="0" smtClean="0">
                <a:latin typeface="+mj-lt"/>
                <a:ea typeface="+mj-ea"/>
                <a:cs typeface="+mj-cs"/>
              </a:rPr>
              <a:t>ontinuous True </a:t>
            </a:r>
            <a:r>
              <a:rPr lang="en-GB" altLang="en-US" sz="4000" b="1" dirty="0">
                <a:latin typeface="+mj-lt"/>
                <a:ea typeface="+mj-ea"/>
                <a:cs typeface="+mj-cs"/>
              </a:rPr>
              <a:t>C</a:t>
            </a:r>
            <a:r>
              <a:rPr lang="en-GB" altLang="en-US" sz="4000" b="1" dirty="0" smtClean="0">
                <a:latin typeface="+mj-lt"/>
                <a:ea typeface="+mj-ea"/>
                <a:cs typeface="+mj-cs"/>
              </a:rPr>
              <a:t>olour</a:t>
            </a:r>
            <a:endParaRPr lang="en-GB" altLang="en-US" sz="40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028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788732" y="6300788"/>
            <a:ext cx="1549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GB" altLang="en-US" sz="1800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Source: Bonn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66544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Water in Oil </a:t>
            </a:r>
            <a:r>
              <a:rPr lang="en-GB" altLang="en-US" sz="4000" b="1" dirty="0"/>
              <a:t>E</a:t>
            </a:r>
            <a:r>
              <a:rPr lang="en-GB" altLang="en-US" sz="4000" b="1" dirty="0" smtClean="0"/>
              <a:t>mulsification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944307" y="3992563"/>
            <a:ext cx="83518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ct val="0"/>
              </a:spcBef>
            </a:pPr>
            <a:r>
              <a:rPr lang="en-GB" altLang="en-US" sz="2400" dirty="0">
                <a:latin typeface="+mn-lt"/>
              </a:rPr>
              <a:t>Emulsified oil can range in colour from dark brown to almost red or tan and typically has a </a:t>
            </a:r>
            <a:r>
              <a:rPr lang="ja-JP" altLang="en-GB" sz="2400" dirty="0">
                <a:latin typeface="+mn-lt"/>
              </a:rPr>
              <a:t>“</a:t>
            </a:r>
            <a:r>
              <a:rPr lang="en-GB" altLang="ja-JP" sz="2400" dirty="0">
                <a:latin typeface="+mn-lt"/>
              </a:rPr>
              <a:t>thickened</a:t>
            </a:r>
            <a:r>
              <a:rPr lang="ja-JP" altLang="en-GB" sz="2400" dirty="0">
                <a:latin typeface="+mn-lt"/>
              </a:rPr>
              <a:t>”</a:t>
            </a:r>
            <a:r>
              <a:rPr lang="en-GB" altLang="ja-JP" sz="2400" dirty="0">
                <a:latin typeface="+mn-lt"/>
              </a:rPr>
              <a:t> or </a:t>
            </a:r>
            <a:r>
              <a:rPr lang="ja-JP" altLang="en-GB" sz="2400" dirty="0">
                <a:latin typeface="+mn-lt"/>
              </a:rPr>
              <a:t>“</a:t>
            </a:r>
            <a:r>
              <a:rPr lang="en-GB" altLang="ja-JP" sz="2400" dirty="0">
                <a:latin typeface="+mn-lt"/>
              </a:rPr>
              <a:t>pudding-like</a:t>
            </a:r>
            <a:r>
              <a:rPr lang="ja-JP" altLang="en-GB" sz="2400" dirty="0">
                <a:latin typeface="+mn-lt"/>
              </a:rPr>
              <a:t>”</a:t>
            </a:r>
            <a:r>
              <a:rPr lang="en-GB" altLang="ja-JP" sz="2400" dirty="0">
                <a:latin typeface="+mn-lt"/>
              </a:rPr>
              <a:t> consistency compared to freshly spilled oil. </a:t>
            </a:r>
          </a:p>
          <a:p>
            <a:pPr algn="just">
              <a:spcBef>
                <a:spcPct val="0"/>
              </a:spcBef>
            </a:pPr>
            <a:r>
              <a:rPr lang="en-GB" altLang="en-US" sz="2400" dirty="0">
                <a:latin typeface="+mn-lt"/>
              </a:rPr>
              <a:t>The incorporation of up to 80% water into the oil will cause the apparent volume of a given quantity of oil to increase four times.</a:t>
            </a:r>
          </a:p>
        </p:txBody>
      </p:sp>
      <p:pic>
        <p:nvPicPr>
          <p:cNvPr id="8" name="Picture 2" descr="http://www.oilspillsolutions.org/Following-Deepwater-Horiz-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494" y="908050"/>
            <a:ext cx="5141913" cy="308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113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ontent Placeholder 7"/>
          <p:cNvSpPr txBox="1">
            <a:spLocks/>
          </p:cNvSpPr>
          <p:nvPr/>
        </p:nvSpPr>
        <p:spPr>
          <a:xfrm>
            <a:off x="1739456" y="4876800"/>
            <a:ext cx="8424862" cy="1981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en-US" smtClean="0">
                <a:cs typeface="Arial" panose="020B0604020202020204" pitchFamily="34" charset="0"/>
              </a:rPr>
              <a:t>Emulsified crude oil accumulated against a salt marsh by an onshore wind. The wedge of oil formed in this way can be several cm thick. </a:t>
            </a:r>
            <a:endParaRPr lang="en-GB" altLang="en-US" smtClean="0">
              <a:cs typeface="Arial" panose="020B0604020202020204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281" y="1052513"/>
            <a:ext cx="7272337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801368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Emulsified Oil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42043" y="6078781"/>
            <a:ext cx="1624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Source: NOAA</a:t>
            </a:r>
          </a:p>
        </p:txBody>
      </p:sp>
    </p:spTree>
    <p:extLst>
      <p:ext uri="{BB962C8B-B14F-4D97-AF65-F5344CB8AC3E}">
        <p14:creationId xmlns:p14="http://schemas.microsoft.com/office/powerpoint/2010/main" val="254710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138299" y="6008413"/>
            <a:ext cx="1549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Source: Bonn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20824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Oil Pancakes</a:t>
            </a:r>
          </a:p>
        </p:txBody>
      </p:sp>
      <p:sp>
        <p:nvSpPr>
          <p:cNvPr id="7" name="Rectangle 8">
            <a:extLst/>
          </p:cNvPr>
          <p:cNvSpPr>
            <a:spLocks noChangeArrowheads="1"/>
          </p:cNvSpPr>
          <p:nvPr/>
        </p:nvSpPr>
        <p:spPr bwMode="auto">
          <a:xfrm>
            <a:off x="933069" y="4258293"/>
            <a:ext cx="1042416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  <a:defRPr/>
            </a:pPr>
            <a:r>
              <a:rPr lang="en-GB" altLang="en-US" sz="2800" dirty="0">
                <a:latin typeface="+mj-lt"/>
                <a:ea typeface="+mn-ea"/>
              </a:rPr>
              <a:t>Isolated patches of roughly circular shaped oil that range in size from around a metre to hundreds of metres in diameter become pancakes. Sheen may or may not be present.</a:t>
            </a:r>
          </a:p>
        </p:txBody>
      </p:sp>
      <p:pic>
        <p:nvPicPr>
          <p:cNvPr id="8" name="Picture 2" descr="http://www.oilspillsolutions.org/DSC07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3" r="17314" b="10187"/>
          <a:stretch>
            <a:fillRect/>
          </a:stretch>
        </p:blipFill>
        <p:spPr bwMode="auto">
          <a:xfrm>
            <a:off x="3687699" y="1196975"/>
            <a:ext cx="4914900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45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011680" y="6073448"/>
            <a:ext cx="1549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Source: Bonn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11680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Tar balls</a:t>
            </a:r>
          </a:p>
        </p:txBody>
      </p:sp>
      <p:pic>
        <p:nvPicPr>
          <p:cNvPr id="7" name="Picture 4" descr="http://www.oilspillsolutions.org/Tony%20Haywards%20ball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r="19472" b="26366"/>
          <a:stretch>
            <a:fillRect/>
          </a:stretch>
        </p:blipFill>
        <p:spPr>
          <a:xfrm>
            <a:off x="3283268" y="887413"/>
            <a:ext cx="5453062" cy="3895725"/>
          </a:xfrm>
          <a:prstGeom prst="rect">
            <a:avLst/>
          </a:prstGeom>
          <a:noFill/>
        </p:spPr>
      </p:pic>
      <p:sp>
        <p:nvSpPr>
          <p:cNvPr id="8" name="TextBox 7">
            <a:extLst/>
          </p:cNvPr>
          <p:cNvSpPr txBox="1"/>
          <p:nvPr/>
        </p:nvSpPr>
        <p:spPr>
          <a:xfrm>
            <a:off x="768096" y="4849813"/>
            <a:ext cx="10625328" cy="138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GB" sz="2800" dirty="0">
                <a:solidFill>
                  <a:srgbClr val="000000"/>
                </a:solidFill>
                <a:latin typeface="+mn-lt"/>
                <a:ea typeface="+mn-ea"/>
                <a:cs typeface="Tahoma" pitchFamily="34" charset="0"/>
              </a:rPr>
              <a:t>Discrete, and usually pliable, globules of weathered oil, ranging from</a:t>
            </a:r>
            <a:r>
              <a:rPr lang="en-GB" sz="2800" dirty="0">
                <a:solidFill>
                  <a:srgbClr val="3A4C49"/>
                </a:solidFill>
                <a:latin typeface="+mn-lt"/>
                <a:ea typeface="+mn-ea"/>
                <a:cs typeface="Tahoma" pitchFamily="34" charset="0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+mn-lt"/>
                <a:ea typeface="+mn-ea"/>
                <a:cs typeface="Tahoma" pitchFamily="34" charset="0"/>
              </a:rPr>
              <a:t>oil to highly emulsified with varying amount of debris and/or sediment.</a:t>
            </a:r>
            <a:endParaRPr lang="en-GB" sz="28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94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18488" y="130175"/>
            <a:ext cx="907999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Initial Spill </a:t>
            </a:r>
            <a:r>
              <a:rPr lang="en-GB" altLang="en-US" b="1" dirty="0"/>
              <a:t>A</a:t>
            </a:r>
            <a:r>
              <a:rPr lang="en-GB" altLang="en-US" b="1" dirty="0" smtClean="0"/>
              <a:t>ssessment</a:t>
            </a:r>
            <a:endParaRPr lang="en-CA" altLang="en-US" b="1" dirty="0" smtClean="0"/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8234" y="1099947"/>
            <a:ext cx="6626225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079498" y="6067729"/>
            <a:ext cx="1549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Source: Bonn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51520" y="88900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Windrows </a:t>
            </a:r>
            <a:br>
              <a:rPr lang="en-GB" altLang="en-US" sz="4000" b="1" dirty="0" smtClean="0"/>
            </a:br>
            <a:endParaRPr lang="en-GB" altLang="en-US" sz="4000" b="1" dirty="0" smtClean="0"/>
          </a:p>
        </p:txBody>
      </p:sp>
      <p:pic>
        <p:nvPicPr>
          <p:cNvPr id="7" name="Picture 2" descr="http://www.oilspillsolutions.org/Herc%20emulsion%20windro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61" y="981075"/>
            <a:ext cx="4379912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685800" y="4508500"/>
            <a:ext cx="9674098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+mn-lt"/>
              </a:rPr>
              <a:t>Streaks of oil that line up in the direction of the wind.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GB" altLang="en-US" sz="800" dirty="0">
              <a:latin typeface="+mn-lt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+mn-lt"/>
              </a:rPr>
              <a:t>The lines are roughly parallel to the wind direction, and the windier it is, the further apart the lines tend to form very early in a spill where the wind is 6 knots or greater. </a:t>
            </a:r>
            <a:r>
              <a:rPr lang="en-GB" altLang="en-US" sz="2400" b="1" dirty="0">
                <a:latin typeface="+mn-lt"/>
              </a:rPr>
              <a:t> </a:t>
            </a:r>
            <a:endParaRPr lang="en-GB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117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ontent Placeholder 8"/>
          <p:cNvSpPr txBox="1">
            <a:spLocks/>
          </p:cNvSpPr>
          <p:nvPr/>
        </p:nvSpPr>
        <p:spPr>
          <a:xfrm>
            <a:off x="1362456" y="5313236"/>
            <a:ext cx="9144000" cy="785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8" indent="0" 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en-US" dirty="0" smtClean="0">
                <a:cs typeface="Arial" panose="020B0604020202020204" pitchFamily="34" charset="0"/>
              </a:rPr>
              <a:t>Cloud shadow</a:t>
            </a:r>
            <a:endParaRPr lang="en-GB" altLang="en-US" dirty="0" smtClean="0"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306" y="1207961"/>
            <a:ext cx="8459788" cy="392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60132" y="5995448"/>
            <a:ext cx="1624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Source: NOAA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86306" y="63282"/>
            <a:ext cx="845978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Oil </a:t>
            </a:r>
            <a:r>
              <a:rPr lang="en-GB" altLang="en-US" sz="4000" b="1" dirty="0"/>
              <a:t>L</a:t>
            </a:r>
            <a:r>
              <a:rPr lang="en-GB" altLang="en-US" sz="4000" b="1" dirty="0" smtClean="0"/>
              <a:t>ook Alike</a:t>
            </a:r>
            <a:r>
              <a:rPr lang="en-GB" altLang="fr-FR" sz="4000" b="1" dirty="0" smtClean="0"/>
              <a:t>’</a:t>
            </a:r>
            <a:r>
              <a:rPr lang="en-GB" altLang="en-US" sz="4000" b="1" dirty="0" smtClean="0"/>
              <a:t> Phenomena </a:t>
            </a:r>
            <a:r>
              <a:rPr lang="en-GB" altLang="en-US" b="1" dirty="0" smtClean="0"/>
              <a:t/>
            </a:r>
            <a:br>
              <a:rPr lang="en-GB" altLang="en-US" b="1" dirty="0" smtClean="0"/>
            </a:br>
            <a:endParaRPr lang="en-GB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64677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25" y="908050"/>
            <a:ext cx="5880100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8">
            <a:extLst/>
          </p:cNvPr>
          <p:cNvSpPr txBox="1">
            <a:spLocks/>
          </p:cNvSpPr>
          <p:nvPr/>
        </p:nvSpPr>
        <p:spPr>
          <a:xfrm>
            <a:off x="7599363" y="1304925"/>
            <a:ext cx="2916237" cy="4351338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1"/>
              </a:spcBef>
              <a:spcAft>
                <a:spcPts val="601"/>
              </a:spcAft>
              <a:buFont typeface="Arial" panose="020B0604020202020204" pitchFamily="34" charset="0"/>
              <a:buNone/>
              <a:defRPr/>
            </a:pPr>
            <a:r>
              <a:rPr lang="en-US" sz="12800" dirty="0" smtClean="0">
                <a:cs typeface="Arial" charset="0"/>
              </a:rPr>
              <a:t>Underwater growth of kelp resembling patches of black oil. </a:t>
            </a:r>
          </a:p>
          <a:p>
            <a:pPr marL="0" indent="0" algn="ctr">
              <a:spcBef>
                <a:spcPts val="601"/>
              </a:spcBef>
              <a:spcAft>
                <a:spcPts val="601"/>
              </a:spcAft>
              <a:buFont typeface="Arial" panose="020B0604020202020204" pitchFamily="34" charset="0"/>
              <a:buNone/>
              <a:defRPr/>
            </a:pPr>
            <a:r>
              <a:rPr lang="en-US" sz="12800" dirty="0" smtClean="0">
                <a:cs typeface="Arial" charset="0"/>
              </a:rPr>
              <a:t>Altitude 250 m.</a:t>
            </a:r>
          </a:p>
          <a:p>
            <a:pPr>
              <a:spcBef>
                <a:spcPts val="601"/>
              </a:spcBef>
              <a:spcAft>
                <a:spcPts val="601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cs typeface="Arial" charset="0"/>
              </a:rPr>
              <a:t>								</a:t>
            </a:r>
            <a:endParaRPr lang="en-GB" dirty="0">
              <a:cs typeface="Arial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79388" y="6300788"/>
            <a:ext cx="1624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GB" altLang="en-US" sz="1800">
                <a:latin typeface="Tahoma" panose="020B0604030504040204" pitchFamily="34" charset="0"/>
                <a:cs typeface="Arial" panose="020B0604020202020204" pitchFamily="34" charset="0"/>
              </a:rPr>
              <a:t>Source: NOAA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530352" y="102321"/>
            <a:ext cx="11055096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GB" altLang="en-US" sz="4000" b="1" dirty="0"/>
          </a:p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4000" b="1" dirty="0"/>
              <a:t>Oil </a:t>
            </a:r>
            <a:r>
              <a:rPr lang="ja-JP" altLang="en-GB" sz="4000" b="1" dirty="0" smtClean="0"/>
              <a:t>‘</a:t>
            </a:r>
            <a:r>
              <a:rPr lang="en-GB" altLang="ja-JP" sz="4000" b="1" dirty="0" smtClean="0"/>
              <a:t>Look Alike</a:t>
            </a:r>
            <a:r>
              <a:rPr lang="ja-JP" altLang="en-GB" sz="4000" b="1" dirty="0"/>
              <a:t>’</a:t>
            </a:r>
            <a:r>
              <a:rPr lang="en-GB" altLang="ja-JP" sz="4000" b="1" dirty="0"/>
              <a:t> </a:t>
            </a:r>
            <a:r>
              <a:rPr lang="en-GB" altLang="ja-JP" sz="4000" b="1" dirty="0" smtClean="0"/>
              <a:t>Phenomena </a:t>
            </a:r>
            <a:r>
              <a:rPr lang="en-GB" altLang="ja-JP" sz="4400" b="1" dirty="0"/>
              <a:t/>
            </a:r>
            <a:br>
              <a:rPr lang="en-GB" altLang="ja-JP" sz="4400" b="1" dirty="0"/>
            </a:br>
            <a:endParaRPr lang="en-GB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71205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686306" y="63282"/>
            <a:ext cx="845978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Oil </a:t>
            </a:r>
            <a:r>
              <a:rPr lang="en-GB" altLang="en-US" sz="4000" b="1" dirty="0"/>
              <a:t>L</a:t>
            </a:r>
            <a:r>
              <a:rPr lang="en-GB" altLang="en-US" sz="4000" b="1" dirty="0" smtClean="0"/>
              <a:t>ook Alike</a:t>
            </a:r>
            <a:r>
              <a:rPr lang="en-GB" altLang="fr-FR" sz="4000" b="1" dirty="0" smtClean="0"/>
              <a:t>’</a:t>
            </a:r>
            <a:r>
              <a:rPr lang="en-GB" altLang="en-US" sz="4000" b="1" dirty="0" smtClean="0"/>
              <a:t> Phenomena </a:t>
            </a:r>
            <a:r>
              <a:rPr lang="en-GB" altLang="en-US" b="1" dirty="0" smtClean="0"/>
              <a:t/>
            </a:r>
            <a:br>
              <a:rPr lang="en-GB" altLang="en-US" b="1" dirty="0" smtClean="0"/>
            </a:br>
            <a:endParaRPr lang="en-GB" altLang="en-US" b="1" dirty="0" smtClean="0"/>
          </a:p>
        </p:txBody>
      </p:sp>
      <p:sp>
        <p:nvSpPr>
          <p:cNvPr id="14" name="Content Placeholder 8"/>
          <p:cNvSpPr txBox="1">
            <a:spLocks/>
          </p:cNvSpPr>
          <p:nvPr/>
        </p:nvSpPr>
        <p:spPr>
          <a:xfrm>
            <a:off x="1482471" y="5300663"/>
            <a:ext cx="9115425" cy="685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en-US" smtClean="0">
                <a:cs typeface="Arial" panose="020B0604020202020204" pitchFamily="34" charset="0"/>
              </a:rPr>
              <a:t>Jellyfish from 15 m taken by helicopter.</a:t>
            </a:r>
            <a:endParaRPr lang="en-GB" altLang="en-US" smtClean="0">
              <a:cs typeface="Arial" panose="020B0604020202020204" pitchFamily="34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721" y="1052513"/>
            <a:ext cx="8532813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1569276" y="6010000"/>
            <a:ext cx="1624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GB" altLang="en-US" sz="1800" dirty="0">
                <a:solidFill>
                  <a:schemeClr val="bg1"/>
                </a:solidFill>
                <a:latin typeface="Tahoma" panose="020B0604030504040204" pitchFamily="34" charset="0"/>
                <a:cs typeface="Arial" panose="020B0604020202020204" pitchFamily="34" charset="0"/>
              </a:rPr>
              <a:t>Source: NOAA</a:t>
            </a:r>
          </a:p>
        </p:txBody>
      </p:sp>
    </p:spTree>
    <p:extLst>
      <p:ext uri="{BB962C8B-B14F-4D97-AF65-F5344CB8AC3E}">
        <p14:creationId xmlns:p14="http://schemas.microsoft.com/office/powerpoint/2010/main" val="249337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86306" y="63282"/>
            <a:ext cx="845978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Oil </a:t>
            </a:r>
            <a:r>
              <a:rPr lang="en-GB" altLang="en-US" sz="4000" b="1" dirty="0"/>
              <a:t>L</a:t>
            </a:r>
            <a:r>
              <a:rPr lang="en-GB" altLang="en-US" sz="4000" b="1" dirty="0" smtClean="0"/>
              <a:t>ook Alike</a:t>
            </a:r>
            <a:r>
              <a:rPr lang="en-GB" altLang="fr-FR" sz="4000" b="1" dirty="0" smtClean="0"/>
              <a:t>’</a:t>
            </a:r>
            <a:r>
              <a:rPr lang="en-GB" altLang="en-US" sz="4000" b="1" dirty="0" smtClean="0"/>
              <a:t> Phenomena </a:t>
            </a:r>
            <a:r>
              <a:rPr lang="en-GB" altLang="en-US" b="1" dirty="0" smtClean="0"/>
              <a:t/>
            </a:r>
            <a:br>
              <a:rPr lang="en-GB" altLang="en-US" b="1" dirty="0" smtClean="0"/>
            </a:br>
            <a:endParaRPr lang="en-GB" altLang="en-US" b="1" dirty="0" smtClean="0"/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1450404" y="5445125"/>
            <a:ext cx="8964612" cy="7032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en-US" dirty="0" smtClean="0">
                <a:cs typeface="Arial" panose="020B0604020202020204" pitchFamily="34" charset="0"/>
              </a:rPr>
              <a:t>Algae blooms</a:t>
            </a:r>
            <a:endParaRPr lang="en-GB" altLang="en-US" dirty="0" smtClean="0">
              <a:cs typeface="Arial" panose="020B060402020202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016" y="998538"/>
            <a:ext cx="91440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/>
          </p:cNvPr>
          <p:cNvSpPr/>
          <p:nvPr/>
        </p:nvSpPr>
        <p:spPr>
          <a:xfrm>
            <a:off x="1271016" y="6052789"/>
            <a:ext cx="15049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GB" altLang="en-US" sz="18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Source: NOAA</a:t>
            </a:r>
          </a:p>
        </p:txBody>
      </p:sp>
    </p:spTree>
    <p:extLst>
      <p:ext uri="{BB962C8B-B14F-4D97-AF65-F5344CB8AC3E}">
        <p14:creationId xmlns:p14="http://schemas.microsoft.com/office/powerpoint/2010/main" val="127446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0490" y="2385956"/>
            <a:ext cx="10571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</a:p>
          <a:p>
            <a:pPr lvl="1">
              <a:spcBef>
                <a:spcPct val="0"/>
              </a:spcBef>
            </a:pPr>
            <a:endParaRPr lang="en-GB" altLang="en-US" sz="4000" b="1" dirty="0">
              <a:ln w="0"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2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24712" y="130175"/>
            <a:ext cx="974750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Spill Observation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06107" y="1160187"/>
            <a:ext cx="9061437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The tools we have depend on local resources and availability but could include: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Untrained observers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Vessels, installations or ports-trained observers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Aircraft with trained observers and portable equipment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Dedicated remote sensing aircraft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Unmanned surveillance platforms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Satellite imagery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Subsea sensors</a:t>
            </a:r>
          </a:p>
          <a:p>
            <a:pPr lvl="1" algn="just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475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06424" y="130175"/>
            <a:ext cx="98846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Untrained Observers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89304" y="1160187"/>
            <a:ext cx="918972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GB" altLang="en-US" dirty="0" smtClean="0"/>
              <a:t>Untrained spotters 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Passing vessels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Overflying aircraft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Local fishermen and public</a:t>
            </a:r>
          </a:p>
          <a:p>
            <a:pPr algn="just">
              <a:lnSpc>
                <a:spcPct val="100000"/>
              </a:lnSpc>
            </a:pPr>
            <a:r>
              <a:rPr lang="en-GB" altLang="en-US" dirty="0" smtClean="0"/>
              <a:t>It may be the first indication you receive of a pollution incident</a:t>
            </a:r>
          </a:p>
          <a:p>
            <a:pPr algn="just">
              <a:lnSpc>
                <a:spcPct val="100000"/>
              </a:lnSpc>
            </a:pPr>
            <a:r>
              <a:rPr lang="en-GB" altLang="en-US" dirty="0" smtClean="0"/>
              <a:t>Their reports, especially location, size, colours and smell can be very useful</a:t>
            </a:r>
          </a:p>
          <a:p>
            <a:pPr algn="just">
              <a:lnSpc>
                <a:spcPct val="100000"/>
              </a:lnSpc>
            </a:pPr>
            <a:r>
              <a:rPr lang="en-GB" altLang="en-US" dirty="0" smtClean="0"/>
              <a:t>Use a </a:t>
            </a:r>
            <a:r>
              <a:rPr lang="en-GB" altLang="en-US" dirty="0" err="1" smtClean="0"/>
              <a:t>proforma</a:t>
            </a:r>
            <a:r>
              <a:rPr lang="en-GB" altLang="en-US" dirty="0" smtClean="0"/>
              <a:t> pollution report to debrief the observer</a:t>
            </a:r>
          </a:p>
        </p:txBody>
      </p:sp>
    </p:spTree>
    <p:extLst>
      <p:ext uri="{BB962C8B-B14F-4D97-AF65-F5344CB8AC3E}">
        <p14:creationId xmlns:p14="http://schemas.microsoft.com/office/powerpoint/2010/main" val="16536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61872" y="130175"/>
            <a:ext cx="979322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Trained Observers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2533" y="1160187"/>
            <a:ext cx="11196651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GB" altLang="en-US" dirty="0" smtClean="0"/>
              <a:t>Trained observers will be used to observing and quantifying reports</a:t>
            </a:r>
          </a:p>
          <a:p>
            <a:pPr algn="just">
              <a:lnSpc>
                <a:spcPct val="150000"/>
              </a:lnSpc>
            </a:pPr>
            <a:r>
              <a:rPr lang="en-GB" altLang="en-US" dirty="0" smtClean="0"/>
              <a:t>They will provide more reliable depth with a higher confidence factor</a:t>
            </a:r>
          </a:p>
          <a:p>
            <a:pPr algn="just">
              <a:lnSpc>
                <a:spcPct val="150000"/>
              </a:lnSpc>
            </a:pPr>
            <a:r>
              <a:rPr lang="en-GB" altLang="en-US" dirty="0" smtClean="0"/>
              <a:t>They can compile observation reports and may provide photographic evidence</a:t>
            </a:r>
          </a:p>
          <a:p>
            <a:pPr algn="just">
              <a:lnSpc>
                <a:spcPct val="150000"/>
              </a:lnSpc>
            </a:pPr>
            <a:r>
              <a:rPr lang="en-GB" altLang="en-US" dirty="0" smtClean="0"/>
              <a:t>Their </a:t>
            </a:r>
            <a:r>
              <a:rPr lang="en-GB" altLang="fr-FR" dirty="0" smtClean="0"/>
              <a:t>“</a:t>
            </a:r>
            <a:r>
              <a:rPr lang="en-GB" altLang="en-US" dirty="0" smtClean="0"/>
              <a:t>height of eye</a:t>
            </a:r>
            <a:r>
              <a:rPr lang="en-GB" altLang="fr-FR" dirty="0" smtClean="0"/>
              <a:t>”</a:t>
            </a:r>
            <a:r>
              <a:rPr lang="en-GB" altLang="en-US" dirty="0" smtClean="0"/>
              <a:t> may be limited thus restricting their visual range</a:t>
            </a:r>
          </a:p>
        </p:txBody>
      </p:sp>
    </p:spTree>
    <p:extLst>
      <p:ext uri="{BB962C8B-B14F-4D97-AF65-F5344CB8AC3E}">
        <p14:creationId xmlns:p14="http://schemas.microsoft.com/office/powerpoint/2010/main" val="416949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60120" y="130175"/>
            <a:ext cx="1027785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Aircraft and Trained </a:t>
            </a:r>
            <a:r>
              <a:rPr lang="en-GB" altLang="en-US" sz="4000" b="1" dirty="0"/>
              <a:t>O</a:t>
            </a:r>
            <a:r>
              <a:rPr lang="en-GB" altLang="en-US" sz="4000" b="1" dirty="0" smtClean="0"/>
              <a:t>bservers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42416" y="1160187"/>
            <a:ext cx="993952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en-GB" altLang="en-US" dirty="0" smtClean="0"/>
              <a:t>Often the most frequently available platforms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en-GB" altLang="en-US" dirty="0" smtClean="0"/>
              <a:t>High-mounted wings offer good all-round visibility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en-GB" altLang="en-US" dirty="0" smtClean="0"/>
              <a:t>Twin-engines are essential over water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en-GB" altLang="en-US" dirty="0" smtClean="0"/>
              <a:t>Navigational aids, communications and endurance are important for long-range missions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en-GB" altLang="en-US" dirty="0" smtClean="0"/>
              <a:t>Helicopters offer flexibility for near-shore missions especially for surveying intricate coastlines</a:t>
            </a:r>
          </a:p>
        </p:txBody>
      </p:sp>
    </p:spTree>
    <p:extLst>
      <p:ext uri="{BB962C8B-B14F-4D97-AF65-F5344CB8AC3E}">
        <p14:creationId xmlns:p14="http://schemas.microsoft.com/office/powerpoint/2010/main" val="33030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ahoma"/>
        <a:ea typeface=""/>
        <a:cs typeface="Tahoma"/>
      </a:majorFont>
      <a:minorFont>
        <a:latin typeface="Tahom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2435</Words>
  <Application>Microsoft Office PowerPoint</Application>
  <PresentationFormat>Widescreen</PresentationFormat>
  <Paragraphs>358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ＭＳ Ｐゴシック</vt:lpstr>
      <vt:lpstr>ＭＳ Ｐゴシック</vt:lpstr>
      <vt:lpstr>Arial</vt:lpstr>
      <vt:lpstr>Arial Black</vt:lpstr>
      <vt:lpstr>Bauhaus 93</vt:lpstr>
      <vt:lpstr>Calibri</vt:lpstr>
      <vt:lpstr>inherit</vt:lpstr>
      <vt:lpstr>Symbol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Syed, Mohammad Muktadar</dc:creator>
  <cp:lastModifiedBy>Sajith, Sadanandan </cp:lastModifiedBy>
  <cp:revision>175</cp:revision>
  <dcterms:created xsi:type="dcterms:W3CDTF">2024-09-27T05:40:49Z</dcterms:created>
  <dcterms:modified xsi:type="dcterms:W3CDTF">2025-05-09T11:01:13Z</dcterms:modified>
</cp:coreProperties>
</file>